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56" r:id="rId2"/>
    <p:sldId id="259" r:id="rId3"/>
    <p:sldId id="257" r:id="rId4"/>
    <p:sldId id="258" r:id="rId5"/>
    <p:sldId id="260" r:id="rId6"/>
    <p:sldId id="262" r:id="rId7"/>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B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3" autoAdjust="0"/>
    <p:restoredTop sz="79599" autoAdjust="0"/>
  </p:normalViewPr>
  <p:slideViewPr>
    <p:cSldViewPr snapToGrid="0">
      <p:cViewPr varScale="1">
        <p:scale>
          <a:sx n="71" d="100"/>
          <a:sy n="71" d="100"/>
        </p:scale>
        <p:origin x="3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7" y="1"/>
            <a:ext cx="3076363" cy="513508"/>
          </a:xfrm>
          <a:prstGeom prst="rect">
            <a:avLst/>
          </a:prstGeom>
        </p:spPr>
        <p:txBody>
          <a:bodyPr vert="horz" lIns="99016" tIns="49509" rIns="99016" bIns="49509" rtlCol="0"/>
          <a:lstStyle>
            <a:lvl1pPr algn="l">
              <a:defRPr sz="1500"/>
            </a:lvl1pPr>
          </a:lstStyle>
          <a:p>
            <a:endParaRPr lang="it-IT"/>
          </a:p>
        </p:txBody>
      </p:sp>
      <p:sp>
        <p:nvSpPr>
          <p:cNvPr id="3" name="Segnaposto data 2"/>
          <p:cNvSpPr>
            <a:spLocks noGrp="1"/>
          </p:cNvSpPr>
          <p:nvPr>
            <p:ph type="dt" idx="1"/>
          </p:nvPr>
        </p:nvSpPr>
        <p:spPr>
          <a:xfrm>
            <a:off x="4021301" y="1"/>
            <a:ext cx="3076363" cy="513508"/>
          </a:xfrm>
          <a:prstGeom prst="rect">
            <a:avLst/>
          </a:prstGeom>
        </p:spPr>
        <p:txBody>
          <a:bodyPr vert="horz" lIns="99016" tIns="49509" rIns="99016" bIns="49509" rtlCol="0"/>
          <a:lstStyle>
            <a:lvl1pPr algn="r">
              <a:defRPr sz="1500"/>
            </a:lvl1pPr>
          </a:lstStyle>
          <a:p>
            <a:fld id="{828693EC-9B4F-4BCE-99B2-6D2223506F0D}" type="datetimeFigureOut">
              <a:rPr lang="it-IT" smtClean="0"/>
              <a:t>07/11/2019</a:t>
            </a:fld>
            <a:endParaRPr lang="it-IT"/>
          </a:p>
        </p:txBody>
      </p:sp>
      <p:sp>
        <p:nvSpPr>
          <p:cNvPr id="4" name="Segnaposto immagine diapositiva 3"/>
          <p:cNvSpPr>
            <a:spLocks noGrp="1" noRot="1" noChangeAspect="1"/>
          </p:cNvSpPr>
          <p:nvPr>
            <p:ph type="sldImg" idx="2"/>
          </p:nvPr>
        </p:nvSpPr>
        <p:spPr>
          <a:xfrm>
            <a:off x="477838" y="1277938"/>
            <a:ext cx="6143625" cy="3455987"/>
          </a:xfrm>
          <a:prstGeom prst="rect">
            <a:avLst/>
          </a:prstGeom>
          <a:noFill/>
          <a:ln w="12700">
            <a:solidFill>
              <a:prstClr val="black"/>
            </a:solidFill>
          </a:ln>
        </p:spPr>
        <p:txBody>
          <a:bodyPr vert="horz" lIns="99016" tIns="49509" rIns="99016" bIns="49509" rtlCol="0" anchor="ctr"/>
          <a:lstStyle/>
          <a:p>
            <a:endParaRPr lang="it-IT"/>
          </a:p>
        </p:txBody>
      </p:sp>
      <p:sp>
        <p:nvSpPr>
          <p:cNvPr id="5" name="Segnaposto note 4"/>
          <p:cNvSpPr>
            <a:spLocks noGrp="1"/>
          </p:cNvSpPr>
          <p:nvPr>
            <p:ph type="body" sz="quarter" idx="3"/>
          </p:nvPr>
        </p:nvSpPr>
        <p:spPr>
          <a:xfrm>
            <a:off x="709930" y="4925411"/>
            <a:ext cx="5679440" cy="4029879"/>
          </a:xfrm>
          <a:prstGeom prst="rect">
            <a:avLst/>
          </a:prstGeom>
        </p:spPr>
        <p:txBody>
          <a:bodyPr vert="horz" lIns="99016" tIns="49509" rIns="99016" bIns="49509"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7" y="9721113"/>
            <a:ext cx="3076363" cy="513507"/>
          </a:xfrm>
          <a:prstGeom prst="rect">
            <a:avLst/>
          </a:prstGeom>
        </p:spPr>
        <p:txBody>
          <a:bodyPr vert="horz" lIns="99016" tIns="49509" rIns="99016" bIns="49509" rtlCol="0" anchor="b"/>
          <a:lstStyle>
            <a:lvl1pPr algn="l">
              <a:defRPr sz="1500"/>
            </a:lvl1pPr>
          </a:lstStyle>
          <a:p>
            <a:endParaRPr lang="it-IT"/>
          </a:p>
        </p:txBody>
      </p:sp>
      <p:sp>
        <p:nvSpPr>
          <p:cNvPr id="7" name="Segnaposto numero diapositiva 6"/>
          <p:cNvSpPr>
            <a:spLocks noGrp="1"/>
          </p:cNvSpPr>
          <p:nvPr>
            <p:ph type="sldNum" sz="quarter" idx="5"/>
          </p:nvPr>
        </p:nvSpPr>
        <p:spPr>
          <a:xfrm>
            <a:off x="4021301" y="9721113"/>
            <a:ext cx="3076363" cy="513507"/>
          </a:xfrm>
          <a:prstGeom prst="rect">
            <a:avLst/>
          </a:prstGeom>
        </p:spPr>
        <p:txBody>
          <a:bodyPr vert="horz" lIns="99016" tIns="49509" rIns="99016" bIns="49509" rtlCol="0" anchor="b"/>
          <a:lstStyle>
            <a:lvl1pPr algn="r">
              <a:defRPr sz="1500"/>
            </a:lvl1pPr>
          </a:lstStyle>
          <a:p>
            <a:fld id="{30F90D6D-9812-4529-A547-9474E808D752}" type="slidenum">
              <a:rPr lang="it-IT" smtClean="0"/>
              <a:t>‹N›</a:t>
            </a:fld>
            <a:endParaRPr lang="it-IT"/>
          </a:p>
        </p:txBody>
      </p:sp>
    </p:spTree>
    <p:extLst>
      <p:ext uri="{BB962C8B-B14F-4D97-AF65-F5344CB8AC3E}">
        <p14:creationId xmlns:p14="http://schemas.microsoft.com/office/powerpoint/2010/main" val="87130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L'accordo con UICX è stato firmato nel 2015 ed è stato subito istituito SLG</a:t>
            </a:r>
          </a:p>
          <a:p>
            <a:r>
              <a:rPr lang="it-IT" dirty="0"/>
              <a:t>Nel Novembre 2016, durante il </a:t>
            </a:r>
            <a:r>
              <a:rPr lang="it-IT" dirty="0" err="1"/>
              <a:t>Plenary</a:t>
            </a:r>
            <a:r>
              <a:rPr lang="it-IT" dirty="0"/>
              <a:t> meeting a Chengdu in Cina, si è deciso di attivare il sottogruppo di SLG dedicato a MULTIMEDIA con task relativo ai </a:t>
            </a:r>
            <a:r>
              <a:rPr lang="it-IT" dirty="0" err="1"/>
              <a:t>Passenger</a:t>
            </a:r>
            <a:r>
              <a:rPr lang="it-IT" dirty="0"/>
              <a:t> </a:t>
            </a:r>
            <a:r>
              <a:rPr lang="it-IT" dirty="0" err="1"/>
              <a:t>dedicated</a:t>
            </a:r>
            <a:r>
              <a:rPr lang="it-IT" dirty="0"/>
              <a:t> services.</a:t>
            </a:r>
          </a:p>
          <a:p>
            <a:r>
              <a:rPr lang="it-IT" dirty="0"/>
              <a:t>TRAINET ha iniziato già a Gennaio 2016.</a:t>
            </a:r>
          </a:p>
          <a:p>
            <a:r>
              <a:rPr lang="it-IT" dirty="0"/>
              <a:t>Da quanto sopra si deduce che l'attività di SLG MULTIMEDIA è iniziata nel 2017.</a:t>
            </a:r>
          </a:p>
        </p:txBody>
      </p:sp>
      <p:sp>
        <p:nvSpPr>
          <p:cNvPr id="4" name="Segnaposto numero diapositiva 3"/>
          <p:cNvSpPr>
            <a:spLocks noGrp="1"/>
          </p:cNvSpPr>
          <p:nvPr>
            <p:ph type="sldNum" sz="quarter" idx="5"/>
          </p:nvPr>
        </p:nvSpPr>
        <p:spPr/>
        <p:txBody>
          <a:bodyPr/>
          <a:lstStyle/>
          <a:p>
            <a:fld id="{30F90D6D-9812-4529-A547-9474E808D752}" type="slidenum">
              <a:rPr lang="it-IT" smtClean="0"/>
              <a:t>2</a:t>
            </a:fld>
            <a:endParaRPr lang="it-IT"/>
          </a:p>
        </p:txBody>
      </p:sp>
    </p:spTree>
    <p:extLst>
      <p:ext uri="{BB962C8B-B14F-4D97-AF65-F5344CB8AC3E}">
        <p14:creationId xmlns:p14="http://schemas.microsoft.com/office/powerpoint/2010/main" val="422467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On average 15-18% of the population experience</a:t>
            </a:r>
            <a:r>
              <a:rPr lang="en-GB" baseline="0" dirty="0"/>
              <a:t> hearing loss - </a:t>
            </a:r>
            <a:r>
              <a:rPr lang="en-GB" dirty="0"/>
              <a:t>35% of people with</a:t>
            </a:r>
            <a:r>
              <a:rPr lang="en-GB" baseline="0" dirty="0"/>
              <a:t> hearing loss use a hearing aid.</a:t>
            </a:r>
          </a:p>
          <a:p>
            <a:r>
              <a:rPr lang="en-GB" baseline="0" dirty="0"/>
              <a:t> </a:t>
            </a:r>
            <a:endParaRPr lang="en-GB" dirty="0"/>
          </a:p>
          <a:p>
            <a:pPr defTabSz="990163">
              <a:defRPr/>
            </a:pPr>
            <a:r>
              <a:rPr lang="en-GB" dirty="0"/>
              <a:t>For travellers a hearing loop is the only system that will connect a hearing aid</a:t>
            </a:r>
            <a:r>
              <a:rPr lang="en-GB" baseline="0" dirty="0"/>
              <a:t> user to a </a:t>
            </a:r>
            <a:r>
              <a:rPr lang="en-US" sz="1500" dirty="0"/>
              <a:t>sound source discreetly and anonymously without the need for additional receivers.</a:t>
            </a:r>
          </a:p>
          <a:p>
            <a:pPr defTabSz="990163">
              <a:defRPr/>
            </a:pPr>
            <a:r>
              <a:rPr lang="en-US" sz="1500" dirty="0"/>
              <a:t> </a:t>
            </a:r>
            <a:endParaRPr lang="en-GB" sz="1500" dirty="0"/>
          </a:p>
          <a:p>
            <a:r>
              <a:rPr lang="en-GB" dirty="0"/>
              <a:t>A hearing loop transfers a signal from an audio source, through a magnetic field, direct to a hearing aid user via a Telecoil.</a:t>
            </a:r>
          </a:p>
          <a:p>
            <a:endParaRPr lang="en-GB" dirty="0"/>
          </a:p>
          <a:p>
            <a:r>
              <a:rPr lang="en-GB" dirty="0"/>
              <a:t>A hearing loop can be fitted into a carriage, at intercoms and </a:t>
            </a:r>
            <a:r>
              <a:rPr lang="en-GB" baseline="0" dirty="0"/>
              <a:t>information</a:t>
            </a:r>
            <a:r>
              <a:rPr lang="en-GB" dirty="0"/>
              <a:t> points.</a:t>
            </a:r>
          </a:p>
          <a:p>
            <a:endParaRPr lang="en-GB" dirty="0"/>
          </a:p>
          <a:p>
            <a:r>
              <a:rPr lang="en-GB" dirty="0"/>
              <a:t>To ensure magnetic field coverage and signal intelligibility a functional system needs to be commissioned to performance standard IEC 60118-4.</a:t>
            </a:r>
          </a:p>
          <a:p>
            <a:endParaRPr lang="en-GB" dirty="0"/>
          </a:p>
          <a:p>
            <a:r>
              <a:rPr lang="en-GB" dirty="0"/>
              <a:t>Adequate signage is vital to ensure travellers know a loop system is available</a:t>
            </a:r>
          </a:p>
          <a:p>
            <a:endParaRPr lang="it-IT" dirty="0"/>
          </a:p>
          <a:p>
            <a:r>
              <a:rPr lang="en-US" altLang="ja-JP" sz="1500" dirty="0">
                <a:latin typeface="Segoe UI" panose="020B0502040204020203" pitchFamily="34" charset="0"/>
                <a:ea typeface="Segoe UI" panose="020B0502040204020203" pitchFamily="34" charset="0"/>
                <a:cs typeface="Segoe UI" panose="020B0502040204020203" pitchFamily="34" charset="0"/>
              </a:rPr>
              <a:t>It is important to identify the coaches and the part of the coach fitted for this service.</a:t>
            </a:r>
          </a:p>
          <a:p>
            <a:endParaRPr lang="en-US" altLang="ja-JP" sz="1500" dirty="0">
              <a:latin typeface="Segoe UI" panose="020B0502040204020203" pitchFamily="34" charset="0"/>
              <a:ea typeface="Segoe UI" panose="020B0502040204020203" pitchFamily="34" charset="0"/>
              <a:cs typeface="Segoe UI" panose="020B0502040204020203" pitchFamily="34" charset="0"/>
            </a:endParaRPr>
          </a:p>
          <a:p>
            <a:r>
              <a:rPr lang="en-US" altLang="ja-JP" sz="1500" dirty="0">
                <a:latin typeface="Segoe UI" panose="020B0502040204020203" pitchFamily="34" charset="0"/>
                <a:ea typeface="Segoe UI" panose="020B0502040204020203" pitchFamily="34" charset="0"/>
                <a:cs typeface="Segoe UI" panose="020B0502040204020203" pitchFamily="34" charset="0"/>
              </a:rPr>
              <a:t>It is necessary to identify the coaches and the part of the coach (seats and areas) fitted for this service.</a:t>
            </a:r>
          </a:p>
          <a:p>
            <a:endParaRPr lang="it-IT" dirty="0"/>
          </a:p>
          <a:p>
            <a:r>
              <a:rPr lang="en-US" dirty="0"/>
              <a:t>Service 21: Hearing Impaired People Support</a:t>
            </a:r>
          </a:p>
          <a:p>
            <a:r>
              <a:rPr lang="en-US" dirty="0"/>
              <a:t>This service allows passengers with reduced ranges of hearing to listen audible PA announcements and have intercom call with train staff. This service is an extension of audio services 4 and 5 for people with audible disabilities. An example is the widely used Audio induction loop system, also called audio-frequency induction loops (AFILs) or hearing loops. This service could be divided in two subservices:</a:t>
            </a:r>
          </a:p>
          <a:p>
            <a:r>
              <a:rPr lang="en-US" dirty="0"/>
              <a:t>Subservice 21A: PA Announcement. It enables hearing impaired people to listen PA announcements. This subservice is connected to service 4 and it receives the same audible input addressed for other passengers. It is important to identify the coaches and the part of the coach fitted for this service. </a:t>
            </a:r>
          </a:p>
          <a:p>
            <a:r>
              <a:rPr lang="en-US" dirty="0"/>
              <a:t>Subservice 21B: Passenger Intercom Call. It enables an hearing impaired person to call train staff. This subservice is connected to service 5 and it must work properly in coordination with standard passenger intercom calls. It is necessary to identify the coaches and the part of the coach (seats and areas) fitted for this service.</a:t>
            </a:r>
          </a:p>
          <a:p>
            <a:endParaRPr lang="it-IT" dirty="0"/>
          </a:p>
        </p:txBody>
      </p:sp>
      <p:sp>
        <p:nvSpPr>
          <p:cNvPr id="4" name="Segnaposto numero diapositiva 3"/>
          <p:cNvSpPr>
            <a:spLocks noGrp="1"/>
          </p:cNvSpPr>
          <p:nvPr>
            <p:ph type="sldNum" sz="quarter" idx="5"/>
          </p:nvPr>
        </p:nvSpPr>
        <p:spPr/>
        <p:txBody>
          <a:bodyPr/>
          <a:lstStyle/>
          <a:p>
            <a:fld id="{30F90D6D-9812-4529-A547-9474E808D752}" type="slidenum">
              <a:rPr lang="it-IT" smtClean="0"/>
              <a:t>5</a:t>
            </a:fld>
            <a:endParaRPr lang="it-IT"/>
          </a:p>
        </p:txBody>
      </p:sp>
    </p:spTree>
    <p:extLst>
      <p:ext uri="{BB962C8B-B14F-4D97-AF65-F5344CB8AC3E}">
        <p14:creationId xmlns:p14="http://schemas.microsoft.com/office/powerpoint/2010/main" val="35410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CD71775-4D71-4054-8004-1789796AE97B}" type="datetimeFigureOut">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888EEF-BC7A-4A1D-B3A8-DFE8921BC2F7}" type="slidenum">
              <a:rPr kumimoji="1" lang="ja-JP" altLang="en-US" smtClean="0"/>
              <a:t>‹N›</a:t>
            </a:fld>
            <a:endParaRPr kumimoji="1" lang="ja-JP" altLang="en-US"/>
          </a:p>
        </p:txBody>
      </p:sp>
    </p:spTree>
    <p:extLst>
      <p:ext uri="{BB962C8B-B14F-4D97-AF65-F5344CB8AC3E}">
        <p14:creationId xmlns:p14="http://schemas.microsoft.com/office/powerpoint/2010/main" val="202061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D71775-4D71-4054-8004-1789796AE97B}" type="datetimeFigureOut">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888EEF-BC7A-4A1D-B3A8-DFE8921BC2F7}" type="slidenum">
              <a:rPr kumimoji="1" lang="ja-JP" altLang="en-US" smtClean="0"/>
              <a:t>‹N›</a:t>
            </a:fld>
            <a:endParaRPr kumimoji="1" lang="ja-JP" altLang="en-US"/>
          </a:p>
        </p:txBody>
      </p:sp>
    </p:spTree>
    <p:extLst>
      <p:ext uri="{BB962C8B-B14F-4D97-AF65-F5344CB8AC3E}">
        <p14:creationId xmlns:p14="http://schemas.microsoft.com/office/powerpoint/2010/main" val="106905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D71775-4D71-4054-8004-1789796AE97B}" type="datetimeFigureOut">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888EEF-BC7A-4A1D-B3A8-DFE8921BC2F7}" type="slidenum">
              <a:rPr kumimoji="1" lang="ja-JP" altLang="en-US" smtClean="0"/>
              <a:t>‹N›</a:t>
            </a:fld>
            <a:endParaRPr kumimoji="1" lang="ja-JP" altLang="en-US"/>
          </a:p>
        </p:txBody>
      </p:sp>
    </p:spTree>
    <p:extLst>
      <p:ext uri="{BB962C8B-B14F-4D97-AF65-F5344CB8AC3E}">
        <p14:creationId xmlns:p14="http://schemas.microsoft.com/office/powerpoint/2010/main" val="396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D71775-4D71-4054-8004-1789796AE97B}" type="datetimeFigureOut">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888EEF-BC7A-4A1D-B3A8-DFE8921BC2F7}" type="slidenum">
              <a:rPr kumimoji="1" lang="ja-JP" altLang="en-US" smtClean="0"/>
              <a:t>‹N›</a:t>
            </a:fld>
            <a:endParaRPr kumimoji="1" lang="ja-JP" altLang="en-US"/>
          </a:p>
        </p:txBody>
      </p:sp>
    </p:spTree>
    <p:extLst>
      <p:ext uri="{BB962C8B-B14F-4D97-AF65-F5344CB8AC3E}">
        <p14:creationId xmlns:p14="http://schemas.microsoft.com/office/powerpoint/2010/main" val="197565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CD71775-4D71-4054-8004-1789796AE97B}" type="datetimeFigureOut">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888EEF-BC7A-4A1D-B3A8-DFE8921BC2F7}" type="slidenum">
              <a:rPr kumimoji="1" lang="ja-JP" altLang="en-US" smtClean="0"/>
              <a:t>‹N›</a:t>
            </a:fld>
            <a:endParaRPr kumimoji="1" lang="ja-JP" altLang="en-US"/>
          </a:p>
        </p:txBody>
      </p:sp>
    </p:spTree>
    <p:extLst>
      <p:ext uri="{BB962C8B-B14F-4D97-AF65-F5344CB8AC3E}">
        <p14:creationId xmlns:p14="http://schemas.microsoft.com/office/powerpoint/2010/main" val="15520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D71775-4D71-4054-8004-1789796AE97B}" type="datetimeFigureOut">
              <a:rPr kumimoji="1" lang="ja-JP" altLang="en-US" smtClean="0"/>
              <a:t>2019/11/7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888EEF-BC7A-4A1D-B3A8-DFE8921BC2F7}" type="slidenum">
              <a:rPr kumimoji="1" lang="ja-JP" altLang="en-US" smtClean="0"/>
              <a:t>‹N›</a:t>
            </a:fld>
            <a:endParaRPr kumimoji="1" lang="ja-JP" altLang="en-US"/>
          </a:p>
        </p:txBody>
      </p:sp>
    </p:spTree>
    <p:extLst>
      <p:ext uri="{BB962C8B-B14F-4D97-AF65-F5344CB8AC3E}">
        <p14:creationId xmlns:p14="http://schemas.microsoft.com/office/powerpoint/2010/main" val="227130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CD71775-4D71-4054-8004-1789796AE97B}" type="datetimeFigureOut">
              <a:rPr kumimoji="1" lang="ja-JP" altLang="en-US" smtClean="0"/>
              <a:t>2019/11/7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3888EEF-BC7A-4A1D-B3A8-DFE8921BC2F7}" type="slidenum">
              <a:rPr kumimoji="1" lang="ja-JP" altLang="en-US" smtClean="0"/>
              <a:t>‹N›</a:t>
            </a:fld>
            <a:endParaRPr kumimoji="1" lang="ja-JP" altLang="en-US"/>
          </a:p>
        </p:txBody>
      </p:sp>
    </p:spTree>
    <p:extLst>
      <p:ext uri="{BB962C8B-B14F-4D97-AF65-F5344CB8AC3E}">
        <p14:creationId xmlns:p14="http://schemas.microsoft.com/office/powerpoint/2010/main" val="342242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CD71775-4D71-4054-8004-1789796AE97B}" type="datetimeFigureOut">
              <a:rPr kumimoji="1" lang="ja-JP" altLang="en-US" smtClean="0"/>
              <a:t>2019/11/7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3888EEF-BC7A-4A1D-B3A8-DFE8921BC2F7}" type="slidenum">
              <a:rPr kumimoji="1" lang="ja-JP" altLang="en-US" smtClean="0"/>
              <a:t>‹N›</a:t>
            </a:fld>
            <a:endParaRPr kumimoji="1" lang="ja-JP" altLang="en-US"/>
          </a:p>
        </p:txBody>
      </p:sp>
    </p:spTree>
    <p:extLst>
      <p:ext uri="{BB962C8B-B14F-4D97-AF65-F5344CB8AC3E}">
        <p14:creationId xmlns:p14="http://schemas.microsoft.com/office/powerpoint/2010/main" val="236956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71775-4D71-4054-8004-1789796AE97B}" type="datetimeFigureOut">
              <a:rPr kumimoji="1" lang="ja-JP" altLang="en-US" smtClean="0"/>
              <a:t>2019/11/7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3888EEF-BC7A-4A1D-B3A8-DFE8921BC2F7}" type="slidenum">
              <a:rPr kumimoji="1" lang="ja-JP" altLang="en-US" smtClean="0"/>
              <a:t>‹N›</a:t>
            </a:fld>
            <a:endParaRPr kumimoji="1" lang="ja-JP" altLang="en-US"/>
          </a:p>
        </p:txBody>
      </p:sp>
    </p:spTree>
    <p:extLst>
      <p:ext uri="{BB962C8B-B14F-4D97-AF65-F5344CB8AC3E}">
        <p14:creationId xmlns:p14="http://schemas.microsoft.com/office/powerpoint/2010/main" val="24871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CD71775-4D71-4054-8004-1789796AE97B}" type="datetimeFigureOut">
              <a:rPr kumimoji="1" lang="ja-JP" altLang="en-US" smtClean="0"/>
              <a:t>2019/11/7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888EEF-BC7A-4A1D-B3A8-DFE8921BC2F7}" type="slidenum">
              <a:rPr kumimoji="1" lang="ja-JP" altLang="en-US" smtClean="0"/>
              <a:t>‹N›</a:t>
            </a:fld>
            <a:endParaRPr kumimoji="1" lang="ja-JP" altLang="en-US"/>
          </a:p>
        </p:txBody>
      </p:sp>
    </p:spTree>
    <p:extLst>
      <p:ext uri="{BB962C8B-B14F-4D97-AF65-F5344CB8AC3E}">
        <p14:creationId xmlns:p14="http://schemas.microsoft.com/office/powerpoint/2010/main" val="242353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CD71775-4D71-4054-8004-1789796AE97B}" type="datetimeFigureOut">
              <a:rPr kumimoji="1" lang="ja-JP" altLang="en-US" smtClean="0"/>
              <a:t>2019/11/7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888EEF-BC7A-4A1D-B3A8-DFE8921BC2F7}" type="slidenum">
              <a:rPr kumimoji="1" lang="ja-JP" altLang="en-US" smtClean="0"/>
              <a:t>‹N›</a:t>
            </a:fld>
            <a:endParaRPr kumimoji="1" lang="ja-JP" altLang="en-US"/>
          </a:p>
        </p:txBody>
      </p:sp>
    </p:spTree>
    <p:extLst>
      <p:ext uri="{BB962C8B-B14F-4D97-AF65-F5344CB8AC3E}">
        <p14:creationId xmlns:p14="http://schemas.microsoft.com/office/powerpoint/2010/main" val="217985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71775-4D71-4054-8004-1789796AE97B}" type="datetimeFigureOut">
              <a:rPr kumimoji="1" lang="ja-JP" altLang="en-US" smtClean="0"/>
              <a:t>2019/11/7</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88EEF-BC7A-4A1D-B3A8-DFE8921BC2F7}" type="slidenum">
              <a:rPr kumimoji="1" lang="ja-JP" altLang="en-US" smtClean="0"/>
              <a:t>‹N›</a:t>
            </a:fld>
            <a:endParaRPr kumimoji="1" lang="ja-JP" altLang="en-US"/>
          </a:p>
        </p:txBody>
      </p:sp>
    </p:spTree>
    <p:extLst>
      <p:ext uri="{BB962C8B-B14F-4D97-AF65-F5344CB8AC3E}">
        <p14:creationId xmlns:p14="http://schemas.microsoft.com/office/powerpoint/2010/main" val="25339673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emf"/><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tmp"/></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3">
            <a:extLst>
              <a:ext uri="{FF2B5EF4-FFF2-40B4-BE49-F238E27FC236}">
                <a16:creationId xmlns="" xmlns:a16="http://schemas.microsoft.com/office/drawing/2014/main" id="{58D273AB-FC31-4717-AF92-368F6E61EC7E}"/>
              </a:ext>
            </a:extLst>
          </p:cNvPr>
          <p:cNvSpPr txBox="1"/>
          <p:nvPr/>
        </p:nvSpPr>
        <p:spPr>
          <a:xfrm>
            <a:off x="-4528" y="1653174"/>
            <a:ext cx="12191999" cy="1569660"/>
          </a:xfrm>
          <a:prstGeom prst="rect">
            <a:avLst/>
          </a:prstGeom>
          <a:noFill/>
        </p:spPr>
        <p:txBody>
          <a:bodyPr wrap="square" rtlCol="0">
            <a:spAutoFit/>
          </a:bodyPr>
          <a:lstStyle/>
          <a:p>
            <a:pPr algn="ctr"/>
            <a:r>
              <a:rPr lang="en-US" altLang="ja-JP" sz="4800" b="1" dirty="0">
                <a:latin typeface="Segoe UI" panose="020B0502040204020203" pitchFamily="34" charset="0"/>
                <a:ea typeface="Segoe UI" panose="020B0502040204020203" pitchFamily="34" charset="0"/>
                <a:cs typeface="Segoe UI" panose="020B0502040204020203" pitchFamily="34" charset="0"/>
              </a:rPr>
              <a:t>From PIS to Multimedia Services:</a:t>
            </a:r>
          </a:p>
          <a:p>
            <a:pPr algn="ctr"/>
            <a:r>
              <a:rPr lang="en-US" altLang="ja-JP" sz="4800" b="1" dirty="0">
                <a:latin typeface="Segoe UI" panose="020B0502040204020203" pitchFamily="34" charset="0"/>
                <a:ea typeface="Segoe UI" panose="020B0502040204020203" pitchFamily="34" charset="0"/>
                <a:cs typeface="Segoe UI" panose="020B0502040204020203" pitchFamily="34" charset="0"/>
              </a:rPr>
              <a:t>Standards and Market Trends</a:t>
            </a:r>
            <a:endParaRPr lang="ja-JP" altLang="en-US" sz="4800" dirty="0">
              <a:latin typeface="Segoe UI" panose="020B0502040204020203" pitchFamily="34" charset="0"/>
              <a:cs typeface="Segoe UI" panose="020B0502040204020203" pitchFamily="34" charset="0"/>
            </a:endParaRPr>
          </a:p>
        </p:txBody>
      </p:sp>
      <p:sp>
        <p:nvSpPr>
          <p:cNvPr id="7" name="テキスト ボックス 6">
            <a:extLst>
              <a:ext uri="{FF2B5EF4-FFF2-40B4-BE49-F238E27FC236}">
                <a16:creationId xmlns="" xmlns:a16="http://schemas.microsoft.com/office/drawing/2014/main" id="{5E226B3F-448E-46F3-A930-4589BD53994E}"/>
              </a:ext>
            </a:extLst>
          </p:cNvPr>
          <p:cNvSpPr txBox="1"/>
          <p:nvPr/>
        </p:nvSpPr>
        <p:spPr>
          <a:xfrm>
            <a:off x="4529" y="3505464"/>
            <a:ext cx="12182942" cy="2118209"/>
          </a:xfrm>
          <a:prstGeom prst="rect">
            <a:avLst/>
          </a:prstGeom>
          <a:noFill/>
        </p:spPr>
        <p:txBody>
          <a:bodyPr wrap="square" rtlCol="0">
            <a:spAutoFit/>
          </a:bodyPr>
          <a:lstStyle/>
          <a:p>
            <a:pPr algn="ctr">
              <a:lnSpc>
                <a:spcPct val="150000"/>
              </a:lnSpc>
            </a:pPr>
            <a:r>
              <a:rPr lang="en-US" altLang="ja-JP" b="1" u="sng" dirty="0">
                <a:latin typeface="Segoe UI" panose="020B0502040204020203" pitchFamily="34" charset="0"/>
                <a:ea typeface="Segoe UI" panose="020B0502040204020203" pitchFamily="34" charset="0"/>
                <a:cs typeface="Segoe UI" panose="020B0502040204020203" pitchFamily="34" charset="0"/>
              </a:rPr>
              <a:t>Davide AMATO </a:t>
            </a:r>
            <a:r>
              <a:rPr lang="en-US" altLang="ja-JP" b="1" dirty="0">
                <a:latin typeface="Segoe UI" panose="020B0502040204020203" pitchFamily="34" charset="0"/>
                <a:ea typeface="Segoe UI" panose="020B0502040204020203" pitchFamily="34" charset="0"/>
                <a:cs typeface="Segoe UI" panose="020B0502040204020203" pitchFamily="34" charset="0"/>
              </a:rPr>
              <a:t>- </a:t>
            </a:r>
            <a:r>
              <a:rPr lang="it-IT" altLang="ja-JP" b="1" dirty="0" err="1">
                <a:latin typeface="Segoe UI" panose="020B0502040204020203" pitchFamily="34" charset="0"/>
                <a:ea typeface="Segoe UI" panose="020B0502040204020203" pitchFamily="34" charset="0"/>
                <a:cs typeface="Segoe UI" panose="020B0502040204020203" pitchFamily="34" charset="0"/>
              </a:rPr>
              <a:t>Sadel</a:t>
            </a:r>
            <a:r>
              <a:rPr lang="it-IT" altLang="ja-JP" b="1" dirty="0">
                <a:latin typeface="Segoe UI" panose="020B0502040204020203" pitchFamily="34" charset="0"/>
                <a:ea typeface="Segoe UI" panose="020B0502040204020203" pitchFamily="34" charset="0"/>
                <a:cs typeface="Segoe UI" panose="020B0502040204020203" pitchFamily="34" charset="0"/>
              </a:rPr>
              <a:t> S.p.A. - Castel Maggiore (BO), </a:t>
            </a:r>
            <a:r>
              <a:rPr lang="it-IT" altLang="ja-JP" b="1" dirty="0" err="1">
                <a:latin typeface="Segoe UI" panose="020B0502040204020203" pitchFamily="34" charset="0"/>
                <a:ea typeface="Segoe UI" panose="020B0502040204020203" pitchFamily="34" charset="0"/>
                <a:cs typeface="Segoe UI" panose="020B0502040204020203" pitchFamily="34" charset="0"/>
              </a:rPr>
              <a:t>Italy</a:t>
            </a:r>
            <a:endParaRPr lang="en-US" altLang="ja-JP" b="1" baseline="30000" dirty="0">
              <a:latin typeface="Segoe UI" panose="020B0502040204020203" pitchFamily="34" charset="0"/>
              <a:ea typeface="Segoe UI" panose="020B0502040204020203" pitchFamily="34" charset="0"/>
              <a:cs typeface="Segoe UI" panose="020B0502040204020203" pitchFamily="34" charset="0"/>
            </a:endParaRPr>
          </a:p>
          <a:p>
            <a:pPr algn="ctr">
              <a:lnSpc>
                <a:spcPct val="150000"/>
              </a:lnSpc>
            </a:pPr>
            <a:r>
              <a:rPr lang="en-US" altLang="ja-JP" b="1" dirty="0">
                <a:latin typeface="Segoe UI" panose="020B0502040204020203" pitchFamily="34" charset="0"/>
                <a:ea typeface="Segoe UI" panose="020B0502040204020203" pitchFamily="34" charset="0"/>
                <a:cs typeface="Segoe UI" panose="020B0502040204020203" pitchFamily="34" charset="0"/>
              </a:rPr>
              <a:t>Victoria CALLEJA DURO - International Union of Railways - Paris, France</a:t>
            </a:r>
            <a:endParaRPr lang="en-US" altLang="ja-JP" b="1" baseline="30000" dirty="0">
              <a:latin typeface="Segoe UI" panose="020B0502040204020203" pitchFamily="34" charset="0"/>
              <a:ea typeface="Segoe UI" panose="020B0502040204020203" pitchFamily="34" charset="0"/>
              <a:cs typeface="Segoe UI" panose="020B0502040204020203" pitchFamily="34" charset="0"/>
            </a:endParaRPr>
          </a:p>
          <a:p>
            <a:pPr algn="ctr">
              <a:lnSpc>
                <a:spcPct val="150000"/>
              </a:lnSpc>
            </a:pPr>
            <a:r>
              <a:rPr lang="en-US" altLang="ja-JP" b="1" dirty="0">
                <a:latin typeface="Segoe UI" panose="020B0502040204020203" pitchFamily="34" charset="0"/>
                <a:ea typeface="Segoe UI" panose="020B0502040204020203" pitchFamily="34" charset="0"/>
                <a:cs typeface="Segoe UI" panose="020B0502040204020203" pitchFamily="34" charset="0"/>
              </a:rPr>
              <a:t>Laurent LLERENA - SNCF Rolling Stock Engineering Center - Le Mans, France</a:t>
            </a:r>
            <a:endParaRPr lang="en-US" altLang="ja-JP" b="1" baseline="30000" dirty="0">
              <a:latin typeface="Segoe UI" panose="020B0502040204020203" pitchFamily="34" charset="0"/>
              <a:ea typeface="Segoe UI" panose="020B0502040204020203" pitchFamily="34" charset="0"/>
              <a:cs typeface="Segoe UI" panose="020B0502040204020203" pitchFamily="34" charset="0"/>
            </a:endParaRPr>
          </a:p>
          <a:p>
            <a:pPr algn="ctr">
              <a:lnSpc>
                <a:spcPct val="150000"/>
              </a:lnSpc>
            </a:pPr>
            <a:r>
              <a:rPr lang="en-US" altLang="ja-JP" b="1" dirty="0">
                <a:latin typeface="Segoe UI" panose="020B0502040204020203" pitchFamily="34" charset="0"/>
                <a:ea typeface="Segoe UI" panose="020B0502040204020203" pitchFamily="34" charset="0"/>
                <a:cs typeface="Segoe UI" panose="020B0502040204020203" pitchFamily="34" charset="0"/>
              </a:rPr>
              <a:t>Eric LAVILLONNIERE - </a:t>
            </a:r>
            <a:r>
              <a:rPr lang="fr-FR" altLang="ja-JP" b="1" dirty="0">
                <a:latin typeface="Segoe UI" panose="020B0502040204020203" pitchFamily="34" charset="0"/>
                <a:ea typeface="Segoe UI" panose="020B0502040204020203" pitchFamily="34" charset="0"/>
                <a:cs typeface="Segoe UI" panose="020B0502040204020203" pitchFamily="34" charset="0"/>
              </a:rPr>
              <a:t>Mitsubishi Electric R&amp;D Centre Europe - Rennes, France</a:t>
            </a:r>
            <a:endParaRPr lang="en-US" altLang="ja-JP" b="1" baseline="30000" dirty="0">
              <a:latin typeface="Segoe UI" panose="020B0502040204020203" pitchFamily="34" charset="0"/>
              <a:ea typeface="Segoe UI" panose="020B0502040204020203" pitchFamily="34" charset="0"/>
              <a:cs typeface="Segoe UI" panose="020B0502040204020203" pitchFamily="34" charset="0"/>
            </a:endParaRPr>
          </a:p>
          <a:p>
            <a:pPr algn="ctr">
              <a:lnSpc>
                <a:spcPct val="150000"/>
              </a:lnSpc>
            </a:pPr>
            <a:r>
              <a:rPr lang="en-US" altLang="ja-JP" b="1" dirty="0">
                <a:latin typeface="Segoe UI" panose="020B0502040204020203" pitchFamily="34" charset="0"/>
                <a:ea typeface="Segoe UI" panose="020B0502040204020203" pitchFamily="34" charset="0"/>
                <a:cs typeface="Segoe UI" panose="020B0502040204020203" pitchFamily="34" charset="0"/>
              </a:rPr>
              <a:t>Tom LANE - </a:t>
            </a:r>
            <a:r>
              <a:rPr lang="en-US" altLang="ja-JP" b="1" dirty="0" err="1">
                <a:latin typeface="Segoe UI" panose="020B0502040204020203" pitchFamily="34" charset="0"/>
                <a:ea typeface="Segoe UI" panose="020B0502040204020203" pitchFamily="34" charset="0"/>
                <a:cs typeface="Segoe UI" panose="020B0502040204020203" pitchFamily="34" charset="0"/>
              </a:rPr>
              <a:t>Ampetronic</a:t>
            </a:r>
            <a:r>
              <a:rPr lang="en-US" altLang="ja-JP" b="1" dirty="0">
                <a:latin typeface="Segoe UI" panose="020B0502040204020203" pitchFamily="34" charset="0"/>
                <a:ea typeface="Segoe UI" panose="020B0502040204020203" pitchFamily="34" charset="0"/>
                <a:cs typeface="Segoe UI" panose="020B0502040204020203" pitchFamily="34" charset="0"/>
              </a:rPr>
              <a:t> Ltd - Newark, United Kingdom</a:t>
            </a:r>
            <a:endParaRPr lang="en-US" altLang="ja-JP" sz="1400" b="1" baseline="300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正方形/長方形 5">
            <a:extLst>
              <a:ext uri="{FF2B5EF4-FFF2-40B4-BE49-F238E27FC236}">
                <a16:creationId xmlns="" xmlns:a16="http://schemas.microsoft.com/office/drawing/2014/main" id="{DA4A77F7-26BC-440C-A61B-1E17C767E42D}"/>
              </a:ext>
            </a:extLst>
          </p:cNvPr>
          <p:cNvSpPr/>
          <p:nvPr/>
        </p:nvSpPr>
        <p:spPr>
          <a:xfrm>
            <a:off x="0" y="656162"/>
            <a:ext cx="4968000" cy="889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 name="Gruppo 1">
            <a:extLst>
              <a:ext uri="{FF2B5EF4-FFF2-40B4-BE49-F238E27FC236}">
                <a16:creationId xmlns="" xmlns:a16="http://schemas.microsoft.com/office/drawing/2014/main" id="{C404D41D-B341-402C-80DE-F994FC351B4F}"/>
              </a:ext>
            </a:extLst>
          </p:cNvPr>
          <p:cNvGrpSpPr/>
          <p:nvPr/>
        </p:nvGrpSpPr>
        <p:grpSpPr>
          <a:xfrm>
            <a:off x="5263969" y="6068607"/>
            <a:ext cx="1664063" cy="619887"/>
            <a:chOff x="5220347" y="6165434"/>
            <a:chExt cx="1664063" cy="619887"/>
          </a:xfrm>
        </p:grpSpPr>
        <p:pic>
          <p:nvPicPr>
            <p:cNvPr id="9" name="Immagine 8">
              <a:extLst>
                <a:ext uri="{FF2B5EF4-FFF2-40B4-BE49-F238E27FC236}">
                  <a16:creationId xmlns="" xmlns:a16="http://schemas.microsoft.com/office/drawing/2014/main" id="{FFC26043-DC0D-478B-B73E-E2C5784E6AEC}"/>
                </a:ext>
              </a:extLst>
            </p:cNvPr>
            <p:cNvPicPr>
              <a:picLocks noChangeAspect="1"/>
            </p:cNvPicPr>
            <p:nvPr/>
          </p:nvPicPr>
          <p:blipFill>
            <a:blip r:embed="rId2"/>
            <a:stretch>
              <a:fillRect/>
            </a:stretch>
          </p:blipFill>
          <p:spPr>
            <a:xfrm>
              <a:off x="5220347" y="6185837"/>
              <a:ext cx="1039280" cy="598458"/>
            </a:xfrm>
            <a:prstGeom prst="rect">
              <a:avLst/>
            </a:prstGeom>
          </p:spPr>
        </p:pic>
        <p:pic>
          <p:nvPicPr>
            <p:cNvPr id="10" name="Immagine 9">
              <a:extLst>
                <a:ext uri="{FF2B5EF4-FFF2-40B4-BE49-F238E27FC236}">
                  <a16:creationId xmlns="" xmlns:a16="http://schemas.microsoft.com/office/drawing/2014/main" id="{74888639-A4FF-47F2-A4EF-25C4BCD52E3A}"/>
                </a:ext>
              </a:extLst>
            </p:cNvPr>
            <p:cNvPicPr>
              <a:picLocks noChangeAspect="1"/>
            </p:cNvPicPr>
            <p:nvPr/>
          </p:nvPicPr>
          <p:blipFill>
            <a:blip r:embed="rId3"/>
            <a:stretch>
              <a:fillRect/>
            </a:stretch>
          </p:blipFill>
          <p:spPr>
            <a:xfrm>
              <a:off x="6266422" y="6165434"/>
              <a:ext cx="617988" cy="619887"/>
            </a:xfrm>
            <a:prstGeom prst="rect">
              <a:avLst/>
            </a:prstGeom>
          </p:spPr>
        </p:pic>
      </p:grpSp>
      <p:pic>
        <p:nvPicPr>
          <p:cNvPr id="11" name="Immagine 4">
            <a:extLst>
              <a:ext uri="{FF2B5EF4-FFF2-40B4-BE49-F238E27FC236}">
                <a16:creationId xmlns="" xmlns:a16="http://schemas.microsoft.com/office/drawing/2014/main" id="{BA6AA632-8AFC-4FCD-8AC8-8130CD9AE6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113" y="5942970"/>
            <a:ext cx="2513029" cy="87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 xmlns:a16="http://schemas.microsoft.com/office/drawing/2014/main" id="{7A49A903-F0A2-4527-BFE3-5A4710818EA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853" b="19630"/>
          <a:stretch/>
        </p:blipFill>
        <p:spPr bwMode="auto">
          <a:xfrm>
            <a:off x="2979660" y="5942133"/>
            <a:ext cx="1547848" cy="87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magine 2">
            <a:extLst>
              <a:ext uri="{FF2B5EF4-FFF2-40B4-BE49-F238E27FC236}">
                <a16:creationId xmlns="" xmlns:a16="http://schemas.microsoft.com/office/drawing/2014/main" id="{344271C4-3BE0-44F9-9E6D-34F097F96D5C}"/>
              </a:ext>
            </a:extLst>
          </p:cNvPr>
          <p:cNvPicPr>
            <a:picLocks noChangeAspect="1"/>
          </p:cNvPicPr>
          <p:nvPr/>
        </p:nvPicPr>
        <p:blipFill rotWithShape="1">
          <a:blip r:embed="rId6"/>
          <a:srcRect l="81705" t="88351" r="1494"/>
          <a:stretch/>
        </p:blipFill>
        <p:spPr>
          <a:xfrm>
            <a:off x="9883873" y="5965413"/>
            <a:ext cx="2119705" cy="826274"/>
          </a:xfrm>
          <a:prstGeom prst="rect">
            <a:avLst/>
          </a:prstGeom>
        </p:spPr>
      </p:pic>
      <p:pic>
        <p:nvPicPr>
          <p:cNvPr id="4" name="Immagin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4244" y="5983400"/>
            <a:ext cx="1623553" cy="790301"/>
          </a:xfrm>
          <a:prstGeom prst="rect">
            <a:avLst/>
          </a:prstGeom>
        </p:spPr>
      </p:pic>
      <p:pic>
        <p:nvPicPr>
          <p:cNvPr id="13" name="図 2" descr="D:\ume\走り装置\70 WCRR2019実施本部\work space\01 論文関係\CallForPapers\WCRR2019_logo[FINAL]_拡大_背景透過_72.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90961" y="57771"/>
            <a:ext cx="1552575" cy="1194435"/>
          </a:xfrm>
          <a:prstGeom prst="rect">
            <a:avLst/>
          </a:prstGeom>
          <a:noFill/>
          <a:ln>
            <a:noFill/>
          </a:ln>
        </p:spPr>
      </p:pic>
    </p:spTree>
    <p:extLst>
      <p:ext uri="{BB962C8B-B14F-4D97-AF65-F5344CB8AC3E}">
        <p14:creationId xmlns:p14="http://schemas.microsoft.com/office/powerpoint/2010/main" val="3904559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3">
            <a:extLst>
              <a:ext uri="{FF2B5EF4-FFF2-40B4-BE49-F238E27FC236}">
                <a16:creationId xmlns="" xmlns:a16="http://schemas.microsoft.com/office/drawing/2014/main" id="{8E6E13DC-2555-4BCF-B7CB-4950F42A53E4}"/>
              </a:ext>
            </a:extLst>
          </p:cNvPr>
          <p:cNvSpPr txBox="1"/>
          <p:nvPr/>
        </p:nvSpPr>
        <p:spPr>
          <a:xfrm>
            <a:off x="4529" y="0"/>
            <a:ext cx="12182941" cy="584775"/>
          </a:xfrm>
          <a:prstGeom prst="rect">
            <a:avLst/>
          </a:prstGeom>
          <a:noFill/>
        </p:spPr>
        <p:txBody>
          <a:bodyPr wrap="square" rtlCol="0">
            <a:spAutoFit/>
          </a:bodyPr>
          <a:lstStyle/>
          <a:p>
            <a:r>
              <a:rPr lang="en-US" altLang="ja-JP" sz="3200" b="1" dirty="0">
                <a:latin typeface="Segoe UI" panose="020B0502040204020203" pitchFamily="34" charset="0"/>
                <a:ea typeface="Segoe UI" panose="020B0502040204020203" pitchFamily="34" charset="0"/>
                <a:cs typeface="Segoe UI" panose="020B0502040204020203" pitchFamily="34" charset="0"/>
              </a:rPr>
              <a:t>Evolution of Passenger Services: from PIS to Multimedia</a:t>
            </a:r>
            <a:endParaRPr lang="ja-JP" altLang="en-US" sz="3100" dirty="0">
              <a:latin typeface="Segoe UI" panose="020B0502040204020203" pitchFamily="34" charset="0"/>
              <a:cs typeface="Segoe UI" panose="020B0502040204020203" pitchFamily="34" charset="0"/>
            </a:endParaRPr>
          </a:p>
        </p:txBody>
      </p:sp>
      <p:sp>
        <p:nvSpPr>
          <p:cNvPr id="12" name="正方形/長方形 5">
            <a:extLst>
              <a:ext uri="{FF2B5EF4-FFF2-40B4-BE49-F238E27FC236}">
                <a16:creationId xmlns="" xmlns:a16="http://schemas.microsoft.com/office/drawing/2014/main" id="{C76F5C29-FDD9-48E3-B8CE-2706D076E054}"/>
              </a:ext>
            </a:extLst>
          </p:cNvPr>
          <p:cNvSpPr/>
          <p:nvPr/>
        </p:nvSpPr>
        <p:spPr>
          <a:xfrm>
            <a:off x="0" y="656162"/>
            <a:ext cx="4968000" cy="889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3">
            <a:extLst>
              <a:ext uri="{FF2B5EF4-FFF2-40B4-BE49-F238E27FC236}">
                <a16:creationId xmlns="" xmlns:a16="http://schemas.microsoft.com/office/drawing/2014/main" id="{EB3F96CC-3A02-4ECF-9067-0B720B59157F}"/>
              </a:ext>
            </a:extLst>
          </p:cNvPr>
          <p:cNvSpPr txBox="1"/>
          <p:nvPr/>
        </p:nvSpPr>
        <p:spPr>
          <a:xfrm>
            <a:off x="132494" y="1067011"/>
            <a:ext cx="11917956" cy="5470728"/>
          </a:xfrm>
          <a:prstGeom prst="rect">
            <a:avLst/>
          </a:prstGeom>
          <a:noFill/>
        </p:spPr>
        <p:txBody>
          <a:bodyPr wrap="square" rtlCol="0">
            <a:spAutoFit/>
          </a:bodyPr>
          <a:lstStyle/>
          <a:p>
            <a:r>
              <a:rPr lang="en-US" altLang="ja-JP" sz="3200" dirty="0">
                <a:latin typeface="Segoe UI" panose="020B0502040204020203" pitchFamily="34" charset="0"/>
                <a:ea typeface="Segoe UI" panose="020B0502040204020203" pitchFamily="34" charset="0"/>
                <a:cs typeface="Segoe UI" panose="020B0502040204020203" pitchFamily="34" charset="0"/>
              </a:rPr>
              <a:t>Once upon a time … </a:t>
            </a:r>
            <a:r>
              <a:rPr lang="en-US" altLang="ja-JP" sz="3200" b="1" dirty="0">
                <a:latin typeface="Segoe UI" panose="020B0502040204020203" pitchFamily="34" charset="0"/>
                <a:ea typeface="Segoe UI" panose="020B0502040204020203" pitchFamily="34" charset="0"/>
                <a:cs typeface="Segoe UI" panose="020B0502040204020203" pitchFamily="34" charset="0"/>
              </a:rPr>
              <a:t>PIS:</a:t>
            </a:r>
          </a:p>
          <a:p>
            <a:pPr marL="360000" indent="-360000">
              <a:buFont typeface="Wingdings" panose="05000000000000000000" pitchFamily="2" charset="2"/>
              <a:buChar char="Ø"/>
            </a:pPr>
            <a:r>
              <a:rPr lang="en-US" altLang="ja-JP" sz="2000" b="1" dirty="0">
                <a:latin typeface="Segoe UI" panose="020B0502040204020203" pitchFamily="34" charset="0"/>
                <a:ea typeface="Segoe UI" panose="020B0502040204020203" pitchFamily="34" charset="0"/>
                <a:cs typeface="Segoe UI" panose="020B0502040204020203" pitchFamily="34" charset="0"/>
              </a:rPr>
              <a:t>Audio Information</a:t>
            </a:r>
            <a:r>
              <a:rPr lang="en-US" altLang="ja-JP" sz="2000" dirty="0">
                <a:latin typeface="Segoe UI" panose="020B0502040204020203" pitchFamily="34" charset="0"/>
                <a:ea typeface="Segoe UI" panose="020B0502040204020203" pitchFamily="34" charset="0"/>
                <a:cs typeface="Segoe UI" panose="020B0502040204020203" pitchFamily="34" charset="0"/>
              </a:rPr>
              <a:t> with PA announcements</a:t>
            </a:r>
          </a:p>
          <a:p>
            <a:pPr marL="360000" indent="-360000">
              <a:buFont typeface="Wingdings" panose="05000000000000000000" pitchFamily="2" charset="2"/>
              <a:buChar char="Ø"/>
            </a:pPr>
            <a:r>
              <a:rPr lang="en-US" altLang="ja-JP" sz="2000" b="1" dirty="0">
                <a:latin typeface="Segoe UI" panose="020B0502040204020203" pitchFamily="34" charset="0"/>
                <a:ea typeface="Segoe UI" panose="020B0502040204020203" pitchFamily="34" charset="0"/>
                <a:cs typeface="Segoe UI" panose="020B0502040204020203" pitchFamily="34" charset="0"/>
              </a:rPr>
              <a:t>Visual Information </a:t>
            </a:r>
            <a:r>
              <a:rPr lang="en-US" altLang="ja-JP" sz="2000" dirty="0">
                <a:latin typeface="Segoe UI" panose="020B0502040204020203" pitchFamily="34" charset="0"/>
                <a:ea typeface="Segoe UI" panose="020B0502040204020203" pitchFamily="34" charset="0"/>
                <a:cs typeface="Segoe UI" panose="020B0502040204020203" pitchFamily="34" charset="0"/>
              </a:rPr>
              <a:t>with external LED panels and internal TFT-LCD displays</a:t>
            </a:r>
          </a:p>
          <a:p>
            <a:pPr marL="360000" indent="-360000">
              <a:buFont typeface="Wingdings" panose="05000000000000000000" pitchFamily="2" charset="2"/>
              <a:buChar char="Ø"/>
            </a:pPr>
            <a:endParaRPr lang="en-US" altLang="ja-JP" sz="2400" dirty="0">
              <a:latin typeface="Segoe UI" panose="020B0502040204020203" pitchFamily="34" charset="0"/>
              <a:ea typeface="Segoe UI" panose="020B0502040204020203" pitchFamily="34" charset="0"/>
              <a:cs typeface="Segoe UI" panose="020B0502040204020203" pitchFamily="34" charset="0"/>
            </a:endParaRPr>
          </a:p>
          <a:p>
            <a:r>
              <a:rPr lang="en-US" altLang="ja-JP" sz="3200" dirty="0">
                <a:latin typeface="Segoe UI" panose="020B0502040204020203" pitchFamily="34" charset="0"/>
                <a:ea typeface="Segoe UI" panose="020B0502040204020203" pitchFamily="34" charset="0"/>
                <a:cs typeface="Segoe UI" panose="020B0502040204020203" pitchFamily="34" charset="0"/>
              </a:rPr>
              <a:t>Now … </a:t>
            </a:r>
            <a:r>
              <a:rPr lang="en-US" altLang="ja-JP" sz="3200" b="1" dirty="0">
                <a:latin typeface="Segoe UI" panose="020B0502040204020203" pitchFamily="34" charset="0"/>
                <a:ea typeface="Segoe UI" panose="020B0502040204020203" pitchFamily="34" charset="0"/>
                <a:cs typeface="Segoe UI" panose="020B0502040204020203" pitchFamily="34" charset="0"/>
              </a:rPr>
              <a:t>MULTIMEDIA:</a:t>
            </a:r>
          </a:p>
          <a:p>
            <a:pPr marL="360000" indent="-360000">
              <a:buFont typeface="Wingdings" panose="05000000000000000000" pitchFamily="2" charset="2"/>
              <a:buChar char="Ø"/>
            </a:pPr>
            <a:r>
              <a:rPr lang="en-US" altLang="ja-JP" sz="2000" b="1" dirty="0">
                <a:latin typeface="Segoe UI" panose="020B0502040204020203" pitchFamily="34" charset="0"/>
                <a:ea typeface="Segoe UI" panose="020B0502040204020203" pitchFamily="34" charset="0"/>
                <a:cs typeface="Segoe UI" panose="020B0502040204020203" pitchFamily="34" charset="0"/>
              </a:rPr>
              <a:t>Passenger Information and Entertainment </a:t>
            </a:r>
            <a:r>
              <a:rPr lang="en-US" altLang="ja-JP" sz="2000" dirty="0">
                <a:latin typeface="Segoe UI" panose="020B0502040204020203" pitchFamily="34" charset="0"/>
                <a:ea typeface="Segoe UI" panose="020B0502040204020203" pitchFamily="34" charset="0"/>
                <a:cs typeface="Segoe UI" panose="020B0502040204020203" pitchFamily="34" charset="0"/>
              </a:rPr>
              <a:t>on their own devices (smartphone, tablet and laptop) with local (train or coach) wireless connectivity (Wi-Fi) to train Intranet and/or Internet</a:t>
            </a:r>
          </a:p>
          <a:p>
            <a:pPr marL="360000" indent="-360000">
              <a:buFont typeface="Wingdings" panose="05000000000000000000" pitchFamily="2" charset="2"/>
              <a:buChar char="Ø"/>
            </a:pPr>
            <a:r>
              <a:rPr lang="en-US" altLang="ja-JP" sz="2000" b="1" dirty="0">
                <a:latin typeface="Segoe UI" panose="020B0502040204020203" pitchFamily="34" charset="0"/>
                <a:ea typeface="Segoe UI" panose="020B0502040204020203" pitchFamily="34" charset="0"/>
                <a:cs typeface="Segoe UI" panose="020B0502040204020203" pitchFamily="34" charset="0"/>
              </a:rPr>
              <a:t>Video Surveillance</a:t>
            </a:r>
          </a:p>
          <a:p>
            <a:pPr marL="360000" indent="-360000">
              <a:buFont typeface="Wingdings" panose="05000000000000000000" pitchFamily="2" charset="2"/>
              <a:buChar char="Ø"/>
            </a:pPr>
            <a:r>
              <a:rPr lang="en-US" altLang="ja-JP" sz="2000" b="1" dirty="0">
                <a:latin typeface="Segoe UI" panose="020B0502040204020203" pitchFamily="34" charset="0"/>
                <a:ea typeface="Segoe UI" panose="020B0502040204020203" pitchFamily="34" charset="0"/>
                <a:cs typeface="Segoe UI" panose="020B0502040204020203" pitchFamily="34" charset="0"/>
              </a:rPr>
              <a:t>Passenger Counting</a:t>
            </a:r>
          </a:p>
          <a:p>
            <a:pPr marL="360000" indent="-360000">
              <a:buFont typeface="Wingdings" panose="05000000000000000000" pitchFamily="2" charset="2"/>
              <a:buChar char="Ø"/>
            </a:pPr>
            <a:r>
              <a:rPr lang="en-US" altLang="ja-JP" sz="2000" b="1" dirty="0">
                <a:latin typeface="Segoe UI" panose="020B0502040204020203" pitchFamily="34" charset="0"/>
                <a:ea typeface="Segoe UI" panose="020B0502040204020203" pitchFamily="34" charset="0"/>
                <a:cs typeface="Segoe UI" panose="020B0502040204020203" pitchFamily="34" charset="0"/>
              </a:rPr>
              <a:t>…</a:t>
            </a:r>
          </a:p>
          <a:p>
            <a:pPr marL="360000" indent="-360000">
              <a:buFont typeface="Wingdings" panose="05000000000000000000" pitchFamily="2" charset="2"/>
              <a:buChar char="Ø"/>
            </a:pPr>
            <a:endParaRPr lang="en-US" altLang="ja-JP" sz="1050" dirty="0">
              <a:latin typeface="Segoe UI" panose="020B0502040204020203" pitchFamily="34" charset="0"/>
              <a:ea typeface="Segoe UI" panose="020B0502040204020203" pitchFamily="34" charset="0"/>
              <a:cs typeface="Segoe UI" panose="020B0502040204020203" pitchFamily="34" charset="0"/>
            </a:endParaRPr>
          </a:p>
          <a:p>
            <a:pPr marL="685800" indent="-685800">
              <a:buFont typeface="Wingdings" panose="05000000000000000000" pitchFamily="2" charset="2"/>
              <a:buChar char="Ø"/>
            </a:pPr>
            <a:endParaRPr lang="en-US" altLang="ja-JP" sz="1400" dirty="0">
              <a:latin typeface="Segoe UI" panose="020B0502040204020203" pitchFamily="34" charset="0"/>
              <a:ea typeface="Segoe UI" panose="020B0502040204020203" pitchFamily="34" charset="0"/>
              <a:cs typeface="Segoe UI" panose="020B0502040204020203" pitchFamily="34" charset="0"/>
            </a:endParaRPr>
          </a:p>
          <a:p>
            <a:pPr algn="ctr"/>
            <a:r>
              <a:rPr lang="en-US" altLang="ja-JP" sz="3000" b="1" dirty="0">
                <a:latin typeface="Segoe UI" panose="020B0502040204020203" pitchFamily="34" charset="0"/>
                <a:ea typeface="Segoe UI" panose="020B0502040204020203" pitchFamily="34" charset="0"/>
                <a:cs typeface="Segoe UI" panose="020B0502040204020203" pitchFamily="34" charset="0"/>
              </a:rPr>
              <a:t>UIC-IEC Strategic Liaison Group Multimedia Subgroup</a:t>
            </a:r>
          </a:p>
          <a:p>
            <a:pPr algn="ctr"/>
            <a:endParaRPr lang="en-US" altLang="ja-JP" sz="700" b="1" dirty="0">
              <a:latin typeface="Segoe UI" panose="020B0502040204020203" pitchFamily="34" charset="0"/>
              <a:ea typeface="Segoe UI" panose="020B0502040204020203" pitchFamily="34" charset="0"/>
              <a:cs typeface="Segoe UI" panose="020B0502040204020203" pitchFamily="34" charset="0"/>
            </a:endParaRPr>
          </a:p>
          <a:p>
            <a:r>
              <a:rPr lang="en-US" altLang="ja-JP" sz="2000" dirty="0">
                <a:latin typeface="Segoe UI" panose="020B0502040204020203" pitchFamily="34" charset="0"/>
                <a:ea typeface="Segoe UI" panose="020B0502040204020203" pitchFamily="34" charset="0"/>
                <a:cs typeface="Segoe UI" panose="020B0502040204020203" pitchFamily="34" charset="0"/>
              </a:rPr>
              <a:t>The subgroup collects the expertise and the experience of railway operators, train builders, system integrators and product suppliers. It identifies overall Multimedia passenger services, system architecture, functionalities, communication interface and application profiles requirements.</a:t>
            </a:r>
          </a:p>
        </p:txBody>
      </p:sp>
      <p:pic>
        <p:nvPicPr>
          <p:cNvPr id="2" name="Immagine 1">
            <a:extLst>
              <a:ext uri="{FF2B5EF4-FFF2-40B4-BE49-F238E27FC236}">
                <a16:creationId xmlns="" xmlns:a16="http://schemas.microsoft.com/office/drawing/2014/main" id="{E820E546-B221-495B-84AB-6C7A486FB87A}"/>
              </a:ext>
            </a:extLst>
          </p:cNvPr>
          <p:cNvPicPr>
            <a:picLocks noChangeAspect="1"/>
          </p:cNvPicPr>
          <p:nvPr/>
        </p:nvPicPr>
        <p:blipFill>
          <a:blip r:embed="rId3"/>
          <a:stretch>
            <a:fillRect/>
          </a:stretch>
        </p:blipFill>
        <p:spPr>
          <a:xfrm>
            <a:off x="141550" y="4887674"/>
            <a:ext cx="1039280" cy="598458"/>
          </a:xfrm>
          <a:prstGeom prst="rect">
            <a:avLst/>
          </a:prstGeom>
        </p:spPr>
      </p:pic>
      <p:pic>
        <p:nvPicPr>
          <p:cNvPr id="3" name="Immagine 2">
            <a:extLst>
              <a:ext uri="{FF2B5EF4-FFF2-40B4-BE49-F238E27FC236}">
                <a16:creationId xmlns="" xmlns:a16="http://schemas.microsoft.com/office/drawing/2014/main" id="{CFB0326E-B961-4CF3-B34A-7B8C959A2CB6}"/>
              </a:ext>
            </a:extLst>
          </p:cNvPr>
          <p:cNvPicPr>
            <a:picLocks noChangeAspect="1"/>
          </p:cNvPicPr>
          <p:nvPr/>
        </p:nvPicPr>
        <p:blipFill>
          <a:blip r:embed="rId4"/>
          <a:stretch>
            <a:fillRect/>
          </a:stretch>
        </p:blipFill>
        <p:spPr>
          <a:xfrm>
            <a:off x="11254055" y="4876960"/>
            <a:ext cx="617988" cy="619887"/>
          </a:xfrm>
          <a:prstGeom prst="rect">
            <a:avLst/>
          </a:prstGeom>
        </p:spPr>
      </p:pic>
      <p:pic>
        <p:nvPicPr>
          <p:cNvPr id="7" name="図 2" descr="D:\ume\走り装置\70 WCRR2019実施本部\work space\01 論文関係\CallForPapers\WCRR2019_logo[FINAL]_拡大_背景透過_72.png"/>
          <p:cNvPicPr>
            <a:picLocks noChangeAspect="1"/>
          </p:cNvPicPr>
          <p:nvPr/>
        </p:nvPicPr>
        <p:blipFill rotWithShape="1">
          <a:blip r:embed="rId5" cstate="print">
            <a:extLst>
              <a:ext uri="{28A0092B-C50C-407E-A947-70E740481C1C}">
                <a14:useLocalDpi xmlns:a14="http://schemas.microsoft.com/office/drawing/2010/main" val="0"/>
              </a:ext>
            </a:extLst>
          </a:blip>
          <a:srcRect t="14738" r="12182"/>
          <a:stretch/>
        </p:blipFill>
        <p:spPr bwMode="auto">
          <a:xfrm>
            <a:off x="11168126" y="48768"/>
            <a:ext cx="969010" cy="723784"/>
          </a:xfrm>
          <a:prstGeom prst="rect">
            <a:avLst/>
          </a:prstGeom>
          <a:noFill/>
          <a:ln>
            <a:noFill/>
          </a:ln>
        </p:spPr>
      </p:pic>
    </p:spTree>
    <p:extLst>
      <p:ext uri="{BB962C8B-B14F-4D97-AF65-F5344CB8AC3E}">
        <p14:creationId xmlns:p14="http://schemas.microsoft.com/office/powerpoint/2010/main" val="4277437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3">
            <a:extLst>
              <a:ext uri="{FF2B5EF4-FFF2-40B4-BE49-F238E27FC236}">
                <a16:creationId xmlns="" xmlns:a16="http://schemas.microsoft.com/office/drawing/2014/main" id="{8E6E13DC-2555-4BCF-B7CB-4950F42A53E4}"/>
              </a:ext>
            </a:extLst>
          </p:cNvPr>
          <p:cNvSpPr txBox="1"/>
          <p:nvPr/>
        </p:nvSpPr>
        <p:spPr>
          <a:xfrm>
            <a:off x="4529" y="0"/>
            <a:ext cx="12182941" cy="584775"/>
          </a:xfrm>
          <a:prstGeom prst="rect">
            <a:avLst/>
          </a:prstGeom>
          <a:noFill/>
        </p:spPr>
        <p:txBody>
          <a:bodyPr wrap="square" rtlCol="0">
            <a:spAutoFit/>
          </a:bodyPr>
          <a:lstStyle/>
          <a:p>
            <a:r>
              <a:rPr lang="en-US" altLang="ja-JP" sz="3200" b="1" dirty="0">
                <a:latin typeface="Segoe UI" panose="020B0502040204020203" pitchFamily="34" charset="0"/>
                <a:ea typeface="Segoe UI" panose="020B0502040204020203" pitchFamily="34" charset="0"/>
                <a:cs typeface="Segoe UI" panose="020B0502040204020203" pitchFamily="34" charset="0"/>
              </a:rPr>
              <a:t>International Standards related to Multimedia </a:t>
            </a:r>
            <a:r>
              <a:rPr lang="en-US" altLang="ja-JP" sz="3200" b="1" dirty="0" smtClean="0">
                <a:latin typeface="Segoe UI" panose="020B0502040204020203" pitchFamily="34" charset="0"/>
                <a:ea typeface="Segoe UI" panose="020B0502040204020203" pitchFamily="34" charset="0"/>
                <a:cs typeface="Segoe UI" panose="020B0502040204020203" pitchFamily="34" charset="0"/>
              </a:rPr>
              <a:t>(PIS</a:t>
            </a:r>
            <a:r>
              <a:rPr lang="en-US" altLang="ja-JP" sz="3200" b="1" dirty="0">
                <a:latin typeface="Segoe UI" panose="020B0502040204020203" pitchFamily="34" charset="0"/>
                <a:ea typeface="Segoe UI" panose="020B0502040204020203" pitchFamily="34" charset="0"/>
                <a:cs typeface="Segoe UI" panose="020B0502040204020203" pitchFamily="34" charset="0"/>
              </a:rPr>
              <a:t>)</a:t>
            </a:r>
            <a:endParaRPr lang="ja-JP" altLang="en-US" sz="3100" dirty="0">
              <a:latin typeface="Segoe UI" panose="020B0502040204020203" pitchFamily="34" charset="0"/>
              <a:cs typeface="Segoe UI" panose="020B0502040204020203" pitchFamily="34" charset="0"/>
            </a:endParaRPr>
          </a:p>
        </p:txBody>
      </p:sp>
      <p:sp>
        <p:nvSpPr>
          <p:cNvPr id="12" name="正方形/長方形 5">
            <a:extLst>
              <a:ext uri="{FF2B5EF4-FFF2-40B4-BE49-F238E27FC236}">
                <a16:creationId xmlns="" xmlns:a16="http://schemas.microsoft.com/office/drawing/2014/main" id="{C76F5C29-FDD9-48E3-B8CE-2706D076E054}"/>
              </a:ext>
            </a:extLst>
          </p:cNvPr>
          <p:cNvSpPr/>
          <p:nvPr/>
        </p:nvSpPr>
        <p:spPr>
          <a:xfrm>
            <a:off x="0" y="656162"/>
            <a:ext cx="4968000" cy="889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3">
            <a:extLst>
              <a:ext uri="{FF2B5EF4-FFF2-40B4-BE49-F238E27FC236}">
                <a16:creationId xmlns="" xmlns:a16="http://schemas.microsoft.com/office/drawing/2014/main" id="{271BD156-061D-4D89-9BB3-A3067ED8F150}"/>
              </a:ext>
            </a:extLst>
          </p:cNvPr>
          <p:cNvSpPr txBox="1"/>
          <p:nvPr/>
        </p:nvSpPr>
        <p:spPr>
          <a:xfrm>
            <a:off x="132494" y="1053154"/>
            <a:ext cx="11743948" cy="5386090"/>
          </a:xfrm>
          <a:prstGeom prst="rect">
            <a:avLst/>
          </a:prstGeom>
          <a:noFill/>
        </p:spPr>
        <p:txBody>
          <a:bodyPr wrap="square" rtlCol="0">
            <a:spAutoFit/>
          </a:bodyPr>
          <a:lstStyle/>
          <a:p>
            <a:r>
              <a:rPr lang="en-US" altLang="ja-JP" sz="3200" b="1" dirty="0">
                <a:latin typeface="Segoe UI" panose="020B0502040204020203" pitchFamily="34" charset="0"/>
                <a:ea typeface="Segoe UI" panose="020B0502040204020203" pitchFamily="34" charset="0"/>
                <a:cs typeface="Segoe UI" panose="020B0502040204020203" pitchFamily="34" charset="0"/>
              </a:rPr>
              <a:t>UIC Leaflets:</a:t>
            </a:r>
          </a:p>
          <a:p>
            <a:pPr marL="360000" indent="-360000">
              <a:buFont typeface="Wingdings" panose="05000000000000000000" pitchFamily="2" charset="2"/>
              <a:buChar char="Ø"/>
            </a:pPr>
            <a:r>
              <a:rPr lang="en-US" altLang="ja-JP" sz="2000" b="1" dirty="0">
                <a:latin typeface="Segoe UI" panose="020B0502040204020203" pitchFamily="34" charset="0"/>
                <a:ea typeface="Segoe UI" panose="020B0502040204020203" pitchFamily="34" charset="0"/>
                <a:cs typeface="Segoe UI" panose="020B0502040204020203" pitchFamily="34" charset="0"/>
              </a:rPr>
              <a:t>UIC Leaflet </a:t>
            </a:r>
            <a:r>
              <a:rPr lang="en-US" altLang="ja-JP" sz="2000" b="1" dirty="0" smtClean="0">
                <a:latin typeface="Segoe UI" panose="020B0502040204020203" pitchFamily="34" charset="0"/>
                <a:ea typeface="Segoe UI" panose="020B0502040204020203" pitchFamily="34" charset="0"/>
                <a:cs typeface="Segoe UI" panose="020B0502040204020203" pitchFamily="34" charset="0"/>
              </a:rPr>
              <a:t>568</a:t>
            </a:r>
            <a:r>
              <a:rPr lang="en-US" altLang="ja-JP" sz="2000" dirty="0">
                <a:latin typeface="Segoe UI" panose="020B0502040204020203" pitchFamily="34" charset="0"/>
                <a:ea typeface="Segoe UI" panose="020B0502040204020203" pitchFamily="34" charset="0"/>
                <a:cs typeface="Segoe UI" panose="020B0502040204020203" pitchFamily="34" charset="0"/>
              </a:rPr>
              <a:t>: Loudspeaker and telephone systems in RIC coaches – Standard technical characteristics, 3rd edition of 1.1.96</a:t>
            </a:r>
          </a:p>
          <a:p>
            <a:pPr marL="360000" indent="-360000">
              <a:buFont typeface="Wingdings" panose="05000000000000000000" pitchFamily="2" charset="2"/>
              <a:buChar char="Ø"/>
            </a:pPr>
            <a:r>
              <a:rPr lang="en-US" altLang="ja-JP" sz="2000" b="1" dirty="0" smtClean="0">
                <a:latin typeface="Segoe UI" panose="020B0502040204020203" pitchFamily="34" charset="0"/>
                <a:ea typeface="Segoe UI" panose="020B0502040204020203" pitchFamily="34" charset="0"/>
                <a:cs typeface="Segoe UI" panose="020B0502040204020203" pitchFamily="34" charset="0"/>
              </a:rPr>
              <a:t>UIC </a:t>
            </a:r>
            <a:r>
              <a:rPr lang="en-US" altLang="ja-JP" sz="2000" b="1" dirty="0">
                <a:latin typeface="Segoe UI" panose="020B0502040204020203" pitchFamily="34" charset="0"/>
                <a:ea typeface="Segoe UI" panose="020B0502040204020203" pitchFamily="34" charset="0"/>
                <a:cs typeface="Segoe UI" panose="020B0502040204020203" pitchFamily="34" charset="0"/>
              </a:rPr>
              <a:t>Leaflet 176</a:t>
            </a:r>
            <a:r>
              <a:rPr lang="en-US" altLang="ja-JP" sz="2000" dirty="0">
                <a:latin typeface="Segoe UI" panose="020B0502040204020203" pitchFamily="34" charset="0"/>
                <a:ea typeface="Segoe UI" panose="020B0502040204020203" pitchFamily="34" charset="0"/>
                <a:cs typeface="Segoe UI" panose="020B0502040204020203" pitchFamily="34" charset="0"/>
              </a:rPr>
              <a:t>: Specifications for passenger information displayed electronically in trains, 1st edition, July 2001</a:t>
            </a:r>
          </a:p>
          <a:p>
            <a:pPr marL="360000" indent="-360000">
              <a:buFont typeface="Wingdings" panose="05000000000000000000" pitchFamily="2" charset="2"/>
              <a:buChar char="Ø"/>
            </a:pPr>
            <a:r>
              <a:rPr lang="en-US" altLang="ja-JP" sz="2000" b="1" dirty="0">
                <a:latin typeface="Segoe UI" panose="020B0502040204020203" pitchFamily="34" charset="0"/>
                <a:ea typeface="Segoe UI" panose="020B0502040204020203" pitchFamily="34" charset="0"/>
                <a:cs typeface="Segoe UI" panose="020B0502040204020203" pitchFamily="34" charset="0"/>
              </a:rPr>
              <a:t>UIC Leaflet 440</a:t>
            </a:r>
            <a:r>
              <a:rPr lang="en-US" altLang="ja-JP" sz="2000" dirty="0">
                <a:latin typeface="Segoe UI" panose="020B0502040204020203" pitchFamily="34" charset="0"/>
                <a:ea typeface="Segoe UI" panose="020B0502040204020203" pitchFamily="34" charset="0"/>
                <a:cs typeface="Segoe UI" panose="020B0502040204020203" pitchFamily="34" charset="0"/>
              </a:rPr>
              <a:t>: Public-address systems in coaches (RIC), 4th edition, December 2001</a:t>
            </a:r>
          </a:p>
          <a:p>
            <a:pPr marL="685800" indent="-685800">
              <a:buFont typeface="Wingdings" panose="05000000000000000000" pitchFamily="2" charset="2"/>
              <a:buChar char="Ø"/>
            </a:pPr>
            <a:endParaRPr lang="en-US" altLang="ja-JP" sz="1400" dirty="0">
              <a:latin typeface="Segoe UI" panose="020B0502040204020203" pitchFamily="34" charset="0"/>
              <a:ea typeface="Segoe UI" panose="020B0502040204020203" pitchFamily="34" charset="0"/>
              <a:cs typeface="Segoe UI" panose="020B0502040204020203" pitchFamily="34" charset="0"/>
            </a:endParaRPr>
          </a:p>
          <a:p>
            <a:r>
              <a:rPr lang="en-US" altLang="ja-JP" sz="3200" b="1" dirty="0">
                <a:latin typeface="Segoe UI" panose="020B0502040204020203" pitchFamily="34" charset="0"/>
                <a:ea typeface="Segoe UI" panose="020B0502040204020203" pitchFamily="34" charset="0"/>
                <a:cs typeface="Segoe UI" panose="020B0502040204020203" pitchFamily="34" charset="0"/>
              </a:rPr>
              <a:t>IEC Standards:</a:t>
            </a:r>
          </a:p>
          <a:p>
            <a:pPr marL="360000" indent="-360000">
              <a:buFont typeface="Wingdings" panose="05000000000000000000" pitchFamily="2" charset="2"/>
              <a:buChar char="Ø"/>
            </a:pPr>
            <a:r>
              <a:rPr lang="en-US" altLang="ja-JP" sz="2000" b="1" dirty="0">
                <a:latin typeface="Segoe UI" panose="020B0502040204020203" pitchFamily="34" charset="0"/>
                <a:ea typeface="Segoe UI" panose="020B0502040204020203" pitchFamily="34" charset="0"/>
                <a:cs typeface="Segoe UI" panose="020B0502040204020203" pitchFamily="34" charset="0"/>
              </a:rPr>
              <a:t>IEC 62580-1</a:t>
            </a:r>
            <a:r>
              <a:rPr lang="en-US" altLang="ja-JP" sz="2000" dirty="0">
                <a:latin typeface="Segoe UI" panose="020B0502040204020203" pitchFamily="34" charset="0"/>
                <a:ea typeface="Segoe UI" panose="020B0502040204020203" pitchFamily="34" charset="0"/>
                <a:cs typeface="Segoe UI" panose="020B0502040204020203" pitchFamily="34" charset="0"/>
              </a:rPr>
              <a:t>:2015 Ed.1 Railway applications – On-board Multimedia Systems for Railway – Part 1 General Architecture</a:t>
            </a:r>
          </a:p>
          <a:p>
            <a:pPr marL="360000" indent="-360000">
              <a:buFont typeface="Wingdings" panose="05000000000000000000" pitchFamily="2" charset="2"/>
              <a:buChar char="Ø"/>
            </a:pPr>
            <a:r>
              <a:rPr lang="en-US" altLang="ja-JP" sz="2000" b="1" dirty="0">
                <a:latin typeface="Segoe UI" panose="020B0502040204020203" pitchFamily="34" charset="0"/>
                <a:ea typeface="Segoe UI" panose="020B0502040204020203" pitchFamily="34" charset="0"/>
                <a:cs typeface="Segoe UI" panose="020B0502040204020203" pitchFamily="34" charset="0"/>
              </a:rPr>
              <a:t>IEC TS 62580-2</a:t>
            </a:r>
            <a:r>
              <a:rPr lang="en-US" altLang="ja-JP" sz="2000" dirty="0">
                <a:latin typeface="Segoe UI" panose="020B0502040204020203" pitchFamily="34" charset="0"/>
                <a:ea typeface="Segoe UI" panose="020B0502040204020203" pitchFamily="34" charset="0"/>
                <a:cs typeface="Segoe UI" panose="020B0502040204020203" pitchFamily="34" charset="0"/>
              </a:rPr>
              <a:t>:2016 Ed.1 Railway applications – On-board Multimedia Systems for Railway – Part 2 Video Surveillance/CCTV services</a:t>
            </a:r>
          </a:p>
          <a:p>
            <a:pPr marL="685800" indent="-685800">
              <a:buFont typeface="Wingdings" panose="05000000000000000000" pitchFamily="2" charset="2"/>
              <a:buChar char="Ø"/>
            </a:pPr>
            <a:endParaRPr lang="en-US" altLang="ja-JP" sz="1400" dirty="0">
              <a:latin typeface="Segoe UI" panose="020B0502040204020203" pitchFamily="34" charset="0"/>
              <a:ea typeface="Segoe UI" panose="020B0502040204020203" pitchFamily="34" charset="0"/>
              <a:cs typeface="Segoe UI" panose="020B0502040204020203" pitchFamily="34" charset="0"/>
            </a:endParaRPr>
          </a:p>
          <a:p>
            <a:r>
              <a:rPr lang="en-US" altLang="ja-JP" sz="3200" b="1" dirty="0">
                <a:latin typeface="Segoe UI" panose="020B0502040204020203" pitchFamily="34" charset="0"/>
                <a:ea typeface="Segoe UI" panose="020B0502040204020203" pitchFamily="34" charset="0"/>
                <a:cs typeface="Segoe UI" panose="020B0502040204020203" pitchFamily="34" charset="0"/>
              </a:rPr>
              <a:t>CEN Standards:</a:t>
            </a:r>
          </a:p>
          <a:p>
            <a:pPr marL="360000" indent="-360000">
              <a:buFont typeface="Wingdings" panose="05000000000000000000" pitchFamily="2" charset="2"/>
              <a:buChar char="Ø"/>
            </a:pPr>
            <a:r>
              <a:rPr lang="en-US" altLang="ja-JP" sz="2000" b="1" dirty="0">
                <a:latin typeface="Segoe UI" panose="020B0502040204020203" pitchFamily="34" charset="0"/>
                <a:ea typeface="Segoe UI" panose="020B0502040204020203" pitchFamily="34" charset="0"/>
                <a:cs typeface="Segoe UI" panose="020B0502040204020203" pitchFamily="34" charset="0"/>
              </a:rPr>
              <a:t>EN 16334</a:t>
            </a:r>
            <a:r>
              <a:rPr lang="en-US" altLang="ja-JP" sz="2000" dirty="0">
                <a:latin typeface="Segoe UI" panose="020B0502040204020203" pitchFamily="34" charset="0"/>
                <a:ea typeface="Segoe UI" panose="020B0502040204020203" pitchFamily="34" charset="0"/>
                <a:cs typeface="Segoe UI" panose="020B0502040204020203" pitchFamily="34" charset="0"/>
              </a:rPr>
              <a:t>:2014 Railway Applications – Passenger Alarm System – System requirements </a:t>
            </a:r>
          </a:p>
          <a:p>
            <a:pPr marL="360000" indent="-360000">
              <a:buFont typeface="Wingdings" panose="05000000000000000000" pitchFamily="2" charset="2"/>
              <a:buChar char="Ø"/>
            </a:pPr>
            <a:r>
              <a:rPr lang="en-US" altLang="ja-JP" sz="2000" b="1" dirty="0">
                <a:latin typeface="Segoe UI" panose="020B0502040204020203" pitchFamily="34" charset="0"/>
                <a:ea typeface="Segoe UI" panose="020B0502040204020203" pitchFamily="34" charset="0"/>
                <a:cs typeface="Segoe UI" panose="020B0502040204020203" pitchFamily="34" charset="0"/>
              </a:rPr>
              <a:t>EN 16683</a:t>
            </a:r>
            <a:r>
              <a:rPr lang="en-US" altLang="ja-JP" sz="2000" dirty="0">
                <a:latin typeface="Segoe UI" panose="020B0502040204020203" pitchFamily="34" charset="0"/>
                <a:ea typeface="Segoe UI" panose="020B0502040204020203" pitchFamily="34" charset="0"/>
                <a:cs typeface="Segoe UI" panose="020B0502040204020203" pitchFamily="34" charset="0"/>
              </a:rPr>
              <a:t>:2015 Railway Applications – Call for aid and communication device - Requirements</a:t>
            </a:r>
          </a:p>
        </p:txBody>
      </p:sp>
      <p:pic>
        <p:nvPicPr>
          <p:cNvPr id="5" name="図 2" descr="D:\ume\走り装置\70 WCRR2019実施本部\work space\01 論文関係\CallForPapers\WCRR2019_logo[FINAL]_拡大_背景透過_72.png"/>
          <p:cNvPicPr>
            <a:picLocks noChangeAspect="1"/>
          </p:cNvPicPr>
          <p:nvPr/>
        </p:nvPicPr>
        <p:blipFill rotWithShape="1">
          <a:blip r:embed="rId2" cstate="print">
            <a:extLst>
              <a:ext uri="{28A0092B-C50C-407E-A947-70E740481C1C}">
                <a14:useLocalDpi xmlns:a14="http://schemas.microsoft.com/office/drawing/2010/main" val="0"/>
              </a:ext>
            </a:extLst>
          </a:blip>
          <a:srcRect t="14738" r="12182"/>
          <a:stretch/>
        </p:blipFill>
        <p:spPr bwMode="auto">
          <a:xfrm>
            <a:off x="11168126" y="48768"/>
            <a:ext cx="969010" cy="723784"/>
          </a:xfrm>
          <a:prstGeom prst="rect">
            <a:avLst/>
          </a:prstGeom>
          <a:noFill/>
          <a:ln>
            <a:noFill/>
          </a:ln>
        </p:spPr>
      </p:pic>
    </p:spTree>
    <p:extLst>
      <p:ext uri="{BB962C8B-B14F-4D97-AF65-F5344CB8AC3E}">
        <p14:creationId xmlns:p14="http://schemas.microsoft.com/office/powerpoint/2010/main" val="314375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3">
            <a:extLst>
              <a:ext uri="{FF2B5EF4-FFF2-40B4-BE49-F238E27FC236}">
                <a16:creationId xmlns="" xmlns:a16="http://schemas.microsoft.com/office/drawing/2014/main" id="{DCB59480-E6D0-48BF-AC31-108436101607}"/>
              </a:ext>
            </a:extLst>
          </p:cNvPr>
          <p:cNvSpPr txBox="1"/>
          <p:nvPr/>
        </p:nvSpPr>
        <p:spPr>
          <a:xfrm>
            <a:off x="4529" y="0"/>
            <a:ext cx="12182941" cy="584775"/>
          </a:xfrm>
          <a:prstGeom prst="rect">
            <a:avLst/>
          </a:prstGeom>
          <a:noFill/>
        </p:spPr>
        <p:txBody>
          <a:bodyPr wrap="square" rtlCol="0">
            <a:spAutoFit/>
          </a:bodyPr>
          <a:lstStyle/>
          <a:p>
            <a:r>
              <a:rPr lang="en-US" altLang="ja-JP" sz="3200" b="1" dirty="0">
                <a:latin typeface="Segoe UI" panose="020B0502040204020203" pitchFamily="34" charset="0"/>
                <a:ea typeface="Segoe UI" panose="020B0502040204020203" pitchFamily="34" charset="0"/>
                <a:cs typeface="Segoe UI" panose="020B0502040204020203" pitchFamily="34" charset="0"/>
              </a:rPr>
              <a:t>Activities inside UIC-IEC SLG Multimedia Subgroup</a:t>
            </a:r>
            <a:endParaRPr lang="ja-JP" altLang="en-US" sz="3100" dirty="0">
              <a:latin typeface="Segoe UI" panose="020B0502040204020203" pitchFamily="34" charset="0"/>
              <a:cs typeface="Segoe UI" panose="020B0502040204020203" pitchFamily="34" charset="0"/>
            </a:endParaRPr>
          </a:p>
        </p:txBody>
      </p:sp>
      <p:sp>
        <p:nvSpPr>
          <p:cNvPr id="17" name="正方形/長方形 5">
            <a:extLst>
              <a:ext uri="{FF2B5EF4-FFF2-40B4-BE49-F238E27FC236}">
                <a16:creationId xmlns="" xmlns:a16="http://schemas.microsoft.com/office/drawing/2014/main" id="{A86CD411-DB0C-4616-AA3E-EA443B390E9B}"/>
              </a:ext>
            </a:extLst>
          </p:cNvPr>
          <p:cNvSpPr/>
          <p:nvPr/>
        </p:nvSpPr>
        <p:spPr>
          <a:xfrm>
            <a:off x="0" y="656162"/>
            <a:ext cx="4968000" cy="889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3">
            <a:extLst>
              <a:ext uri="{FF2B5EF4-FFF2-40B4-BE49-F238E27FC236}">
                <a16:creationId xmlns="" xmlns:a16="http://schemas.microsoft.com/office/drawing/2014/main" id="{F177B6A5-BC07-4607-B1CE-8E898020AEE0}"/>
              </a:ext>
            </a:extLst>
          </p:cNvPr>
          <p:cNvSpPr txBox="1"/>
          <p:nvPr/>
        </p:nvSpPr>
        <p:spPr>
          <a:xfrm>
            <a:off x="10526960" y="4749043"/>
            <a:ext cx="1576616" cy="369332"/>
          </a:xfrm>
          <a:prstGeom prst="rect">
            <a:avLst/>
          </a:prstGeom>
          <a:noFill/>
        </p:spPr>
        <p:txBody>
          <a:bodyPr wrap="square" lIns="0" tIns="0" rIns="0" bIns="0" rtlCol="0">
            <a:spAutoFit/>
          </a:bodyPr>
          <a:lstStyle/>
          <a:p>
            <a:r>
              <a:rPr lang="en-US" altLang="ja-JP" sz="1200" b="1" dirty="0">
                <a:latin typeface="Segoe UI" panose="020B0502040204020203" pitchFamily="34" charset="0"/>
                <a:ea typeface="Segoe UI" panose="020B0502040204020203" pitchFamily="34" charset="0"/>
                <a:cs typeface="Segoe UI" panose="020B0502040204020203" pitchFamily="34" charset="0"/>
              </a:rPr>
              <a:t>Telematic Application</a:t>
            </a:r>
          </a:p>
          <a:p>
            <a:r>
              <a:rPr lang="en-US" altLang="ja-JP" sz="1200" b="1" dirty="0">
                <a:latin typeface="Segoe UI" panose="020B0502040204020203" pitchFamily="34" charset="0"/>
                <a:ea typeface="Segoe UI" panose="020B0502040204020203" pitchFamily="34" charset="0"/>
                <a:cs typeface="Segoe UI" panose="020B0502040204020203" pitchFamily="34" charset="0"/>
              </a:rPr>
              <a:t>for Passengers</a:t>
            </a:r>
          </a:p>
        </p:txBody>
      </p:sp>
      <p:sp>
        <p:nvSpPr>
          <p:cNvPr id="19" name="テキスト ボックス 3">
            <a:extLst>
              <a:ext uri="{FF2B5EF4-FFF2-40B4-BE49-F238E27FC236}">
                <a16:creationId xmlns="" xmlns:a16="http://schemas.microsoft.com/office/drawing/2014/main" id="{345CA4F8-4909-46B8-95FB-0A6B407EB024}"/>
              </a:ext>
            </a:extLst>
          </p:cNvPr>
          <p:cNvSpPr txBox="1"/>
          <p:nvPr/>
        </p:nvSpPr>
        <p:spPr>
          <a:xfrm>
            <a:off x="10526960" y="3858077"/>
            <a:ext cx="1559060" cy="369332"/>
          </a:xfrm>
          <a:prstGeom prst="rect">
            <a:avLst/>
          </a:prstGeom>
          <a:noFill/>
        </p:spPr>
        <p:txBody>
          <a:bodyPr wrap="square" lIns="0" tIns="0" rIns="0" bIns="0" rtlCol="0">
            <a:spAutoFit/>
          </a:bodyPr>
          <a:lstStyle/>
          <a:p>
            <a:r>
              <a:rPr lang="en-US" altLang="ja-JP" sz="1200" b="1" dirty="0">
                <a:latin typeface="Segoe UI" panose="020B0502040204020203" pitchFamily="34" charset="0"/>
                <a:ea typeface="Segoe UI" panose="020B0502040204020203" pitchFamily="34" charset="0"/>
                <a:cs typeface="Segoe UI" panose="020B0502040204020203" pitchFamily="34" charset="0"/>
              </a:rPr>
              <a:t>Locomotive and Passengers</a:t>
            </a:r>
          </a:p>
        </p:txBody>
      </p:sp>
      <p:sp>
        <p:nvSpPr>
          <p:cNvPr id="20" name="テキスト ボックス 3">
            <a:extLst>
              <a:ext uri="{FF2B5EF4-FFF2-40B4-BE49-F238E27FC236}">
                <a16:creationId xmlns="" xmlns:a16="http://schemas.microsoft.com/office/drawing/2014/main" id="{EBB28520-2CA8-4A01-AECF-37C5E8C81DAF}"/>
              </a:ext>
            </a:extLst>
          </p:cNvPr>
          <p:cNvSpPr txBox="1"/>
          <p:nvPr/>
        </p:nvSpPr>
        <p:spPr>
          <a:xfrm>
            <a:off x="10526960" y="4304887"/>
            <a:ext cx="1559060" cy="369332"/>
          </a:xfrm>
          <a:prstGeom prst="rect">
            <a:avLst/>
          </a:prstGeom>
          <a:noFill/>
        </p:spPr>
        <p:txBody>
          <a:bodyPr wrap="square" lIns="0" tIns="0" rIns="0" bIns="0" rtlCol="0">
            <a:spAutoFit/>
          </a:bodyPr>
          <a:lstStyle/>
          <a:p>
            <a:r>
              <a:rPr lang="en-US" altLang="ja-JP" sz="1200" b="1" dirty="0">
                <a:latin typeface="Segoe UI" panose="020B0502040204020203" pitchFamily="34" charset="0"/>
                <a:ea typeface="Segoe UI" panose="020B0502040204020203" pitchFamily="34" charset="0"/>
                <a:cs typeface="Segoe UI" panose="020B0502040204020203" pitchFamily="34" charset="0"/>
              </a:rPr>
              <a:t>People with Reduced Mobility</a:t>
            </a:r>
          </a:p>
        </p:txBody>
      </p:sp>
      <p:sp>
        <p:nvSpPr>
          <p:cNvPr id="21" name="テキスト ボックス 3">
            <a:extLst>
              <a:ext uri="{FF2B5EF4-FFF2-40B4-BE49-F238E27FC236}">
                <a16:creationId xmlns="" xmlns:a16="http://schemas.microsoft.com/office/drawing/2014/main" id="{805461CB-4A3F-4670-A0E5-6AF9D7CF23B4}"/>
              </a:ext>
            </a:extLst>
          </p:cNvPr>
          <p:cNvSpPr txBox="1"/>
          <p:nvPr/>
        </p:nvSpPr>
        <p:spPr>
          <a:xfrm>
            <a:off x="10535738" y="5170281"/>
            <a:ext cx="1559060" cy="369332"/>
          </a:xfrm>
          <a:prstGeom prst="rect">
            <a:avLst/>
          </a:prstGeom>
          <a:noFill/>
        </p:spPr>
        <p:txBody>
          <a:bodyPr wrap="square" lIns="0" tIns="0" rIns="0" bIns="0" rtlCol="0">
            <a:spAutoFit/>
          </a:bodyPr>
          <a:lstStyle/>
          <a:p>
            <a:r>
              <a:rPr lang="en-US" altLang="ja-JP" sz="1200" b="1" dirty="0">
                <a:latin typeface="Segoe UI" panose="020B0502040204020203" pitchFamily="34" charset="0"/>
                <a:ea typeface="Segoe UI" panose="020B0502040204020203" pitchFamily="34" charset="0"/>
                <a:cs typeface="Segoe UI" panose="020B0502040204020203" pitchFamily="34" charset="0"/>
              </a:rPr>
              <a:t>Control-Command and </a:t>
            </a:r>
            <a:r>
              <a:rPr lang="en-US" altLang="ja-JP" sz="1200" b="1" dirty="0" err="1">
                <a:latin typeface="Segoe UI" panose="020B0502040204020203" pitchFamily="34" charset="0"/>
                <a:ea typeface="Segoe UI" panose="020B0502040204020203" pitchFamily="34" charset="0"/>
                <a:cs typeface="Segoe UI" panose="020B0502040204020203" pitchFamily="34" charset="0"/>
              </a:rPr>
              <a:t>Signalling</a:t>
            </a:r>
            <a:endParaRPr lang="en-US" altLang="ja-JP" sz="1200" b="1" dirty="0">
              <a:latin typeface="Segoe UI" panose="020B0502040204020203" pitchFamily="34" charset="0"/>
              <a:ea typeface="Segoe UI" panose="020B0502040204020203" pitchFamily="34" charset="0"/>
              <a:cs typeface="Segoe UI" panose="020B0502040204020203" pitchFamily="34" charset="0"/>
            </a:endParaRPr>
          </a:p>
        </p:txBody>
      </p:sp>
      <p:pic>
        <p:nvPicPr>
          <p:cNvPr id="22" name="Immagine 21">
            <a:extLst>
              <a:ext uri="{FF2B5EF4-FFF2-40B4-BE49-F238E27FC236}">
                <a16:creationId xmlns="" xmlns:a16="http://schemas.microsoft.com/office/drawing/2014/main" id="{9C31EB20-3F86-4D5A-8778-AC8501D04AB6}"/>
              </a:ext>
            </a:extLst>
          </p:cNvPr>
          <p:cNvPicPr>
            <a:picLocks noChangeAspect="1"/>
          </p:cNvPicPr>
          <p:nvPr/>
        </p:nvPicPr>
        <p:blipFill>
          <a:blip r:embed="rId2"/>
          <a:stretch>
            <a:fillRect/>
          </a:stretch>
        </p:blipFill>
        <p:spPr>
          <a:xfrm>
            <a:off x="118680" y="858980"/>
            <a:ext cx="10313794" cy="5929745"/>
          </a:xfrm>
          <a:prstGeom prst="rect">
            <a:avLst/>
          </a:prstGeom>
        </p:spPr>
      </p:pic>
      <p:pic>
        <p:nvPicPr>
          <p:cNvPr id="9" name="図 2" descr="D:\ume\走り装置\70 WCRR2019実施本部\work space\01 論文関係\CallForPapers\WCRR2019_logo[FINAL]_拡大_背景透過_72.png"/>
          <p:cNvPicPr>
            <a:picLocks noChangeAspect="1"/>
          </p:cNvPicPr>
          <p:nvPr/>
        </p:nvPicPr>
        <p:blipFill rotWithShape="1">
          <a:blip r:embed="rId3" cstate="print">
            <a:extLst>
              <a:ext uri="{28A0092B-C50C-407E-A947-70E740481C1C}">
                <a14:useLocalDpi xmlns:a14="http://schemas.microsoft.com/office/drawing/2010/main" val="0"/>
              </a:ext>
            </a:extLst>
          </a:blip>
          <a:srcRect t="14738" r="12182"/>
          <a:stretch/>
        </p:blipFill>
        <p:spPr bwMode="auto">
          <a:xfrm>
            <a:off x="11168126" y="48768"/>
            <a:ext cx="969010" cy="723784"/>
          </a:xfrm>
          <a:prstGeom prst="rect">
            <a:avLst/>
          </a:prstGeom>
          <a:noFill/>
          <a:ln>
            <a:noFill/>
          </a:ln>
        </p:spPr>
      </p:pic>
    </p:spTree>
    <p:extLst>
      <p:ext uri="{BB962C8B-B14F-4D97-AF65-F5344CB8AC3E}">
        <p14:creationId xmlns:p14="http://schemas.microsoft.com/office/powerpoint/2010/main" val="34731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3">
            <a:extLst>
              <a:ext uri="{FF2B5EF4-FFF2-40B4-BE49-F238E27FC236}">
                <a16:creationId xmlns="" xmlns:a16="http://schemas.microsoft.com/office/drawing/2014/main" id="{8E6E13DC-2555-4BCF-B7CB-4950F42A53E4}"/>
              </a:ext>
            </a:extLst>
          </p:cNvPr>
          <p:cNvSpPr txBox="1"/>
          <p:nvPr/>
        </p:nvSpPr>
        <p:spPr>
          <a:xfrm>
            <a:off x="4529" y="0"/>
            <a:ext cx="12182941" cy="584775"/>
          </a:xfrm>
          <a:prstGeom prst="rect">
            <a:avLst/>
          </a:prstGeom>
          <a:noFill/>
        </p:spPr>
        <p:txBody>
          <a:bodyPr wrap="square" rtlCol="0">
            <a:spAutoFit/>
          </a:bodyPr>
          <a:lstStyle/>
          <a:p>
            <a:r>
              <a:rPr lang="en-US" altLang="ja-JP" sz="3200" b="1" dirty="0">
                <a:latin typeface="Segoe UI" panose="020B0502040204020203" pitchFamily="34" charset="0"/>
                <a:ea typeface="Segoe UI" panose="020B0502040204020203" pitchFamily="34" charset="0"/>
                <a:cs typeface="Segoe UI" panose="020B0502040204020203" pitchFamily="34" charset="0"/>
              </a:rPr>
              <a:t>Example of a </a:t>
            </a:r>
            <a:r>
              <a:rPr lang="en-US" altLang="ja-JP" sz="3200" b="1" dirty="0" smtClean="0">
                <a:latin typeface="Segoe UI" panose="020B0502040204020203" pitchFamily="34" charset="0"/>
                <a:ea typeface="Segoe UI" panose="020B0502040204020203" pitchFamily="34" charset="0"/>
                <a:cs typeface="Segoe UI" panose="020B0502040204020203" pitchFamily="34" charset="0"/>
              </a:rPr>
              <a:t>Multimedia </a:t>
            </a:r>
            <a:r>
              <a:rPr lang="en-US" altLang="ja-JP" sz="3200" b="1" dirty="0">
                <a:latin typeface="Segoe UI" panose="020B0502040204020203" pitchFamily="34" charset="0"/>
                <a:ea typeface="Segoe UI" panose="020B0502040204020203" pitchFamily="34" charset="0"/>
                <a:cs typeface="Segoe UI" panose="020B0502040204020203" pitchFamily="34" charset="0"/>
              </a:rPr>
              <a:t>Service: Hearing Loop 1/2</a:t>
            </a:r>
            <a:endParaRPr lang="ja-JP" altLang="en-US" sz="3100" dirty="0">
              <a:latin typeface="Segoe UI" panose="020B0502040204020203" pitchFamily="34" charset="0"/>
              <a:cs typeface="Segoe UI" panose="020B0502040204020203" pitchFamily="34" charset="0"/>
            </a:endParaRPr>
          </a:p>
        </p:txBody>
      </p:sp>
      <p:sp>
        <p:nvSpPr>
          <p:cNvPr id="12" name="正方形/長方形 5">
            <a:extLst>
              <a:ext uri="{FF2B5EF4-FFF2-40B4-BE49-F238E27FC236}">
                <a16:creationId xmlns="" xmlns:a16="http://schemas.microsoft.com/office/drawing/2014/main" id="{C76F5C29-FDD9-48E3-B8CE-2706D076E054}"/>
              </a:ext>
            </a:extLst>
          </p:cNvPr>
          <p:cNvSpPr/>
          <p:nvPr/>
        </p:nvSpPr>
        <p:spPr>
          <a:xfrm>
            <a:off x="0" y="656162"/>
            <a:ext cx="4968000" cy="889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3" name="Group 2">
            <a:extLst>
              <a:ext uri="{FF2B5EF4-FFF2-40B4-BE49-F238E27FC236}">
                <a16:creationId xmlns="" xmlns:a16="http://schemas.microsoft.com/office/drawing/2014/main" id="{75327304-D9DE-469C-92AE-1C015A567D46}"/>
              </a:ext>
            </a:extLst>
          </p:cNvPr>
          <p:cNvGrpSpPr/>
          <p:nvPr/>
        </p:nvGrpSpPr>
        <p:grpSpPr>
          <a:xfrm>
            <a:off x="3336712" y="2701636"/>
            <a:ext cx="3493806" cy="4146788"/>
            <a:chOff x="8548792" y="1319113"/>
            <a:chExt cx="3643262" cy="4396128"/>
          </a:xfrm>
        </p:grpSpPr>
        <p:sp>
          <p:nvSpPr>
            <p:cNvPr id="14" name="正方形/長方形 5">
              <a:extLst>
                <a:ext uri="{FF2B5EF4-FFF2-40B4-BE49-F238E27FC236}">
                  <a16:creationId xmlns="" xmlns:a16="http://schemas.microsoft.com/office/drawing/2014/main" id="{1C02E650-4995-4251-BFC9-16BE3FA684EB}"/>
                </a:ext>
              </a:extLst>
            </p:cNvPr>
            <p:cNvSpPr/>
            <p:nvPr/>
          </p:nvSpPr>
          <p:spPr>
            <a:xfrm>
              <a:off x="9448854" y="1319113"/>
              <a:ext cx="2743146" cy="43961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5" name="Picture 11">
              <a:extLst>
                <a:ext uri="{FF2B5EF4-FFF2-40B4-BE49-F238E27FC236}">
                  <a16:creationId xmlns="" xmlns:a16="http://schemas.microsoft.com/office/drawing/2014/main" id="{C7DEB55D-F795-4CEE-B42A-60FE8118AFDF}"/>
                </a:ext>
              </a:extLst>
            </p:cNvPr>
            <p:cNvPicPr>
              <a:picLocks noChangeAspect="1"/>
            </p:cNvPicPr>
            <p:nvPr/>
          </p:nvPicPr>
          <p:blipFill rotWithShape="1">
            <a:blip r:embed="rId3"/>
            <a:srcRect t="39314" r="8356" b="4248"/>
            <a:stretch/>
          </p:blipFill>
          <p:spPr>
            <a:xfrm>
              <a:off x="9821264" y="1327497"/>
              <a:ext cx="2370790" cy="2336585"/>
            </a:xfrm>
            <a:prstGeom prst="rect">
              <a:avLst/>
            </a:prstGeom>
          </p:spPr>
        </p:pic>
        <p:grpSp>
          <p:nvGrpSpPr>
            <p:cNvPr id="16" name="Group 1">
              <a:extLst>
                <a:ext uri="{FF2B5EF4-FFF2-40B4-BE49-F238E27FC236}">
                  <a16:creationId xmlns="" xmlns:a16="http://schemas.microsoft.com/office/drawing/2014/main" id="{8AE4222C-A987-4055-9908-7F09AD026EFC}"/>
                </a:ext>
              </a:extLst>
            </p:cNvPr>
            <p:cNvGrpSpPr/>
            <p:nvPr/>
          </p:nvGrpSpPr>
          <p:grpSpPr>
            <a:xfrm>
              <a:off x="8548792" y="3252994"/>
              <a:ext cx="3643208" cy="2462247"/>
              <a:chOff x="8548792" y="3252994"/>
              <a:chExt cx="3643208" cy="2462247"/>
            </a:xfrm>
          </p:grpSpPr>
          <p:pic>
            <p:nvPicPr>
              <p:cNvPr id="17" name="Picture 13" descr="Screen Clipping">
                <a:extLst>
                  <a:ext uri="{FF2B5EF4-FFF2-40B4-BE49-F238E27FC236}">
                    <a16:creationId xmlns="" xmlns:a16="http://schemas.microsoft.com/office/drawing/2014/main" id="{9A571AE4-41B1-4FC8-A9F0-4F8DCBCD0FE3}"/>
                  </a:ext>
                </a:extLst>
              </p:cNvPr>
              <p:cNvPicPr>
                <a:picLocks noChangeAspect="1"/>
              </p:cNvPicPr>
              <p:nvPr/>
            </p:nvPicPr>
            <p:blipFill rotWithShape="1">
              <a:blip r:embed="rId4">
                <a:extLst>
                  <a:ext uri="{28A0092B-C50C-407E-A947-70E740481C1C}">
                    <a14:useLocalDpi xmlns:a14="http://schemas.microsoft.com/office/drawing/2010/main" val="0"/>
                  </a:ext>
                </a:extLst>
              </a:blip>
              <a:srcRect l="29832" t="60571" r="46467" b="27799"/>
              <a:stretch/>
            </p:blipFill>
            <p:spPr>
              <a:xfrm>
                <a:off x="8548792" y="3826912"/>
                <a:ext cx="3643208" cy="1888329"/>
              </a:xfrm>
              <a:prstGeom prst="rect">
                <a:avLst/>
              </a:prstGeom>
            </p:spPr>
          </p:pic>
          <p:pic>
            <p:nvPicPr>
              <p:cNvPr id="18" name="Picture 14">
                <a:extLst>
                  <a:ext uri="{FF2B5EF4-FFF2-40B4-BE49-F238E27FC236}">
                    <a16:creationId xmlns="" xmlns:a16="http://schemas.microsoft.com/office/drawing/2014/main" id="{11E528B4-7080-41EF-918D-E0FCD4550D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183" t="17512" r="43922" b="58673"/>
              <a:stretch/>
            </p:blipFill>
            <p:spPr>
              <a:xfrm flipH="1">
                <a:off x="9913321" y="3435677"/>
                <a:ext cx="1961512" cy="2188933"/>
              </a:xfrm>
              <a:prstGeom prst="rect">
                <a:avLst/>
              </a:prstGeom>
            </p:spPr>
          </p:pic>
          <p:pic>
            <p:nvPicPr>
              <p:cNvPr id="19" name="Picture 15">
                <a:extLst>
                  <a:ext uri="{FF2B5EF4-FFF2-40B4-BE49-F238E27FC236}">
                    <a16:creationId xmlns="" xmlns:a16="http://schemas.microsoft.com/office/drawing/2014/main" id="{CE8690F1-4B0F-4254-967D-B7AEF6BBBB24}"/>
                  </a:ext>
                </a:extLst>
              </p:cNvPr>
              <p:cNvPicPr>
                <a:picLocks noChangeAspect="1"/>
              </p:cNvPicPr>
              <p:nvPr/>
            </p:nvPicPr>
            <p:blipFill rotWithShape="1">
              <a:blip r:embed="rId3">
                <a:biLevel thresh="25000"/>
              </a:blip>
              <a:srcRect l="37588" t="39314" r="12452" b="20938"/>
              <a:stretch/>
            </p:blipFill>
            <p:spPr>
              <a:xfrm>
                <a:off x="10771979" y="4129113"/>
                <a:ext cx="45719" cy="58213"/>
              </a:xfrm>
              <a:prstGeom prst="rect">
                <a:avLst/>
              </a:prstGeom>
            </p:spPr>
          </p:pic>
          <p:cxnSp>
            <p:nvCxnSpPr>
              <p:cNvPr id="20" name="Straight Connector 12">
                <a:extLst>
                  <a:ext uri="{FF2B5EF4-FFF2-40B4-BE49-F238E27FC236}">
                    <a16:creationId xmlns="" xmlns:a16="http://schemas.microsoft.com/office/drawing/2014/main" id="{97ACAACC-5265-4B78-8FC6-7C2D6E90BEF3}"/>
                  </a:ext>
                </a:extLst>
              </p:cNvPr>
              <p:cNvCxnSpPr/>
              <p:nvPr/>
            </p:nvCxnSpPr>
            <p:spPr>
              <a:xfrm flipV="1">
                <a:off x="10795396" y="3252994"/>
                <a:ext cx="158873" cy="853817"/>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21" name="Picture 7">
            <a:extLst>
              <a:ext uri="{FF2B5EF4-FFF2-40B4-BE49-F238E27FC236}">
                <a16:creationId xmlns="" xmlns:a16="http://schemas.microsoft.com/office/drawing/2014/main" id="{7A8A5F6A-B904-4594-B7CB-66B84340B364}"/>
              </a:ext>
            </a:extLst>
          </p:cNvPr>
          <p:cNvPicPr>
            <a:picLocks noChangeAspect="1"/>
          </p:cNvPicPr>
          <p:nvPr/>
        </p:nvPicPr>
        <p:blipFill rotWithShape="1">
          <a:blip r:embed="rId6">
            <a:extLst>
              <a:ext uri="{28A0092B-C50C-407E-A947-70E740481C1C}">
                <a14:useLocalDpi xmlns:a14="http://schemas.microsoft.com/office/drawing/2010/main" val="0"/>
              </a:ext>
            </a:extLst>
          </a:blip>
          <a:srcRect l="20328" t="22665" r="12944"/>
          <a:stretch/>
        </p:blipFill>
        <p:spPr>
          <a:xfrm>
            <a:off x="6830518" y="2701636"/>
            <a:ext cx="5361482" cy="4143722"/>
          </a:xfrm>
          <a:prstGeom prst="rect">
            <a:avLst/>
          </a:prstGeom>
        </p:spPr>
      </p:pic>
      <p:pic>
        <p:nvPicPr>
          <p:cNvPr id="8" name="Picture 5" descr="A picture containing wall, photo, indoor&#10;&#10;Description generated with high confidence">
            <a:extLst>
              <a:ext uri="{FF2B5EF4-FFF2-40B4-BE49-F238E27FC236}">
                <a16:creationId xmlns="" xmlns:a16="http://schemas.microsoft.com/office/drawing/2014/main" id="{9A9AD067-849E-4F02-9E5F-FDE34877CB1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36" y="2701636"/>
            <a:ext cx="4236972" cy="4146903"/>
          </a:xfrm>
          <a:prstGeom prst="rect">
            <a:avLst/>
          </a:prstGeom>
        </p:spPr>
      </p:pic>
      <p:sp>
        <p:nvSpPr>
          <p:cNvPr id="22" name="テキスト ボックス 3">
            <a:extLst>
              <a:ext uri="{FF2B5EF4-FFF2-40B4-BE49-F238E27FC236}">
                <a16:creationId xmlns="" xmlns:a16="http://schemas.microsoft.com/office/drawing/2014/main" id="{33E3282F-28F4-41B9-AFD4-43253858CD4F}"/>
              </a:ext>
            </a:extLst>
          </p:cNvPr>
          <p:cNvSpPr txBox="1"/>
          <p:nvPr/>
        </p:nvSpPr>
        <p:spPr>
          <a:xfrm>
            <a:off x="1863" y="658489"/>
            <a:ext cx="12065445" cy="2062103"/>
          </a:xfrm>
          <a:prstGeom prst="rect">
            <a:avLst/>
          </a:prstGeom>
          <a:noFill/>
        </p:spPr>
        <p:txBody>
          <a:bodyPr wrap="square" rtlCol="0">
            <a:spAutoFit/>
          </a:bodyPr>
          <a:lstStyle/>
          <a:p>
            <a:r>
              <a:rPr lang="en-US" altLang="ja-JP" sz="2800" b="1" dirty="0">
                <a:latin typeface="Segoe UI" panose="020B0502040204020203" pitchFamily="34" charset="0"/>
                <a:ea typeface="Segoe UI" panose="020B0502040204020203" pitchFamily="34" charset="0"/>
                <a:cs typeface="Segoe UI" panose="020B0502040204020203" pitchFamily="34" charset="0"/>
              </a:rPr>
              <a:t>Service 21: Hearing Impaired People Support</a:t>
            </a:r>
          </a:p>
          <a:p>
            <a:r>
              <a:rPr lang="en-US" altLang="ja-JP" sz="2000" dirty="0">
                <a:latin typeface="Segoe UI" panose="020B0502040204020203" pitchFamily="34" charset="0"/>
                <a:ea typeface="Segoe UI" panose="020B0502040204020203" pitchFamily="34" charset="0"/>
                <a:cs typeface="Segoe UI" panose="020B0502040204020203" pitchFamily="34" charset="0"/>
              </a:rPr>
              <a:t>This service allows passengers with reduced ranges of hearing to listen audible PA announcements and have intercom call with train staff. An example is the widely used audio-frequency induction loops (AFILs) or shortly hearing loops. This service could be divided in two subservices:</a:t>
            </a:r>
          </a:p>
          <a:p>
            <a:pPr marL="342900" indent="-342900">
              <a:buFont typeface="Wingdings" panose="05000000000000000000" pitchFamily="2" charset="2"/>
              <a:buChar char="Ø"/>
            </a:pPr>
            <a:r>
              <a:rPr lang="en-US" altLang="ja-JP" sz="2000" b="1" dirty="0">
                <a:latin typeface="Segoe UI" panose="020B0502040204020203" pitchFamily="34" charset="0"/>
                <a:ea typeface="Segoe UI" panose="020B0502040204020203" pitchFamily="34" charset="0"/>
                <a:cs typeface="Segoe UI" panose="020B0502040204020203" pitchFamily="34" charset="0"/>
              </a:rPr>
              <a:t>Subservice 21A: PA Announcement</a:t>
            </a:r>
            <a:r>
              <a:rPr lang="en-US" altLang="ja-JP" sz="2000" dirty="0">
                <a:latin typeface="Segoe UI" panose="020B0502040204020203" pitchFamily="34" charset="0"/>
                <a:ea typeface="Segoe UI" panose="020B0502040204020203" pitchFamily="34" charset="0"/>
                <a:cs typeface="Segoe UI" panose="020B0502040204020203" pitchFamily="34" charset="0"/>
              </a:rPr>
              <a:t>. It enables hearing impaired people to listen PA announcements. </a:t>
            </a:r>
          </a:p>
          <a:p>
            <a:pPr marL="342900" indent="-342900">
              <a:buFont typeface="Wingdings" panose="05000000000000000000" pitchFamily="2" charset="2"/>
              <a:buChar char="Ø"/>
            </a:pPr>
            <a:r>
              <a:rPr lang="en-US" altLang="ja-JP" sz="2000" b="1" dirty="0">
                <a:latin typeface="Segoe UI" panose="020B0502040204020203" pitchFamily="34" charset="0"/>
                <a:ea typeface="Segoe UI" panose="020B0502040204020203" pitchFamily="34" charset="0"/>
                <a:cs typeface="Segoe UI" panose="020B0502040204020203" pitchFamily="34" charset="0"/>
              </a:rPr>
              <a:t>Subservice 21B: Passenger Intercom Call</a:t>
            </a:r>
            <a:r>
              <a:rPr lang="en-US" altLang="ja-JP" sz="2000" dirty="0">
                <a:latin typeface="Segoe UI" panose="020B0502040204020203" pitchFamily="34" charset="0"/>
                <a:ea typeface="Segoe UI" panose="020B0502040204020203" pitchFamily="34" charset="0"/>
                <a:cs typeface="Segoe UI" panose="020B0502040204020203" pitchFamily="34" charset="0"/>
              </a:rPr>
              <a:t>. It enables an hearing impaired person to call train staff. </a:t>
            </a:r>
            <a:endParaRPr lang="en-US" altLang="ja-JP" sz="2400" dirty="0">
              <a:latin typeface="Segoe UI" panose="020B0502040204020203" pitchFamily="34" charset="0"/>
              <a:ea typeface="Segoe UI" panose="020B0502040204020203" pitchFamily="34" charset="0"/>
              <a:cs typeface="Segoe UI" panose="020B0502040204020203" pitchFamily="34" charset="0"/>
            </a:endParaRPr>
          </a:p>
        </p:txBody>
      </p:sp>
      <p:pic>
        <p:nvPicPr>
          <p:cNvPr id="23" name="図 2" descr="D:\ume\走り装置\70 WCRR2019実施本部\work space\01 論文関係\CallForPapers\WCRR2019_logo[FINAL]_拡大_背景透過_72.png"/>
          <p:cNvPicPr>
            <a:picLocks noChangeAspect="1"/>
          </p:cNvPicPr>
          <p:nvPr/>
        </p:nvPicPr>
        <p:blipFill rotWithShape="1">
          <a:blip r:embed="rId8" cstate="print">
            <a:extLst>
              <a:ext uri="{28A0092B-C50C-407E-A947-70E740481C1C}">
                <a14:useLocalDpi xmlns:a14="http://schemas.microsoft.com/office/drawing/2010/main" val="0"/>
              </a:ext>
            </a:extLst>
          </a:blip>
          <a:srcRect t="14738" r="12182"/>
          <a:stretch/>
        </p:blipFill>
        <p:spPr bwMode="auto">
          <a:xfrm>
            <a:off x="11168126" y="48768"/>
            <a:ext cx="969010" cy="723784"/>
          </a:xfrm>
          <a:prstGeom prst="rect">
            <a:avLst/>
          </a:prstGeom>
          <a:noFill/>
          <a:ln>
            <a:noFill/>
          </a:ln>
        </p:spPr>
      </p:pic>
    </p:spTree>
    <p:extLst>
      <p:ext uri="{BB962C8B-B14F-4D97-AF65-F5344CB8AC3E}">
        <p14:creationId xmlns:p14="http://schemas.microsoft.com/office/powerpoint/2010/main" val="1674771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2">
            <a:extLst>
              <a:ext uri="{FF2B5EF4-FFF2-40B4-BE49-F238E27FC236}">
                <a16:creationId xmlns="" xmlns:a16="http://schemas.microsoft.com/office/drawing/2014/main" id="{E7A9C02D-C503-48E5-853F-A7E0FB7A0A9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81" t="-503" r="35612" b="-1"/>
          <a:stretch/>
        </p:blipFill>
        <p:spPr>
          <a:xfrm>
            <a:off x="3470889" y="1573146"/>
            <a:ext cx="3737246" cy="4573499"/>
          </a:xfrm>
          <a:prstGeom prst="rect">
            <a:avLst/>
          </a:prstGeom>
        </p:spPr>
      </p:pic>
      <p:pic>
        <p:nvPicPr>
          <p:cNvPr id="24" name="Picture 13">
            <a:extLst>
              <a:ext uri="{FF2B5EF4-FFF2-40B4-BE49-F238E27FC236}">
                <a16:creationId xmlns="" xmlns:a16="http://schemas.microsoft.com/office/drawing/2014/main" id="{4A23A9FD-B048-4703-B5C4-261F93D484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25819" y="1574717"/>
            <a:ext cx="4620008" cy="4642532"/>
          </a:xfrm>
          <a:prstGeom prst="rect">
            <a:avLst/>
          </a:prstGeom>
        </p:spPr>
      </p:pic>
      <p:sp>
        <p:nvSpPr>
          <p:cNvPr id="25" name="テキスト ボックス 3">
            <a:extLst>
              <a:ext uri="{FF2B5EF4-FFF2-40B4-BE49-F238E27FC236}">
                <a16:creationId xmlns="" xmlns:a16="http://schemas.microsoft.com/office/drawing/2014/main" id="{818A2E3A-4632-4902-9917-66267B50A532}"/>
              </a:ext>
            </a:extLst>
          </p:cNvPr>
          <p:cNvSpPr txBox="1"/>
          <p:nvPr/>
        </p:nvSpPr>
        <p:spPr>
          <a:xfrm>
            <a:off x="1" y="1040847"/>
            <a:ext cx="12192000" cy="523220"/>
          </a:xfrm>
          <a:prstGeom prst="rect">
            <a:avLst/>
          </a:prstGeom>
          <a:noFill/>
        </p:spPr>
        <p:txBody>
          <a:bodyPr wrap="square" rtlCol="0">
            <a:spAutoFit/>
          </a:bodyPr>
          <a:lstStyle/>
          <a:p>
            <a:r>
              <a:rPr lang="en-US" altLang="ja-JP" sz="2800" b="1" dirty="0">
                <a:latin typeface="Segoe UI" panose="020B0502040204020203" pitchFamily="34" charset="0"/>
                <a:ea typeface="Segoe UI" panose="020B0502040204020203" pitchFamily="34" charset="0"/>
                <a:cs typeface="Segoe UI" panose="020B0502040204020203" pitchFamily="34" charset="0"/>
              </a:rPr>
              <a:t> 	Train 	       	 Station - Platform 	     Station – Point of Sale 	</a:t>
            </a:r>
          </a:p>
        </p:txBody>
      </p:sp>
      <p:sp>
        <p:nvSpPr>
          <p:cNvPr id="26" name="テキスト ボックス 3">
            <a:extLst>
              <a:ext uri="{FF2B5EF4-FFF2-40B4-BE49-F238E27FC236}">
                <a16:creationId xmlns="" xmlns:a16="http://schemas.microsoft.com/office/drawing/2014/main" id="{220CE2BE-7B56-4601-AAF4-137A9E7A06DD}"/>
              </a:ext>
            </a:extLst>
          </p:cNvPr>
          <p:cNvSpPr txBox="1"/>
          <p:nvPr/>
        </p:nvSpPr>
        <p:spPr>
          <a:xfrm>
            <a:off x="1" y="6211144"/>
            <a:ext cx="12192000" cy="400110"/>
          </a:xfrm>
          <a:prstGeom prst="rect">
            <a:avLst/>
          </a:prstGeom>
          <a:noFill/>
        </p:spPr>
        <p:txBody>
          <a:bodyPr wrap="square" rtlCol="0">
            <a:spAutoFit/>
          </a:bodyPr>
          <a:lstStyle/>
          <a:p>
            <a:r>
              <a:rPr lang="en-US" altLang="ja-JP" sz="2000" dirty="0">
                <a:latin typeface="Segoe UI" panose="020B0502040204020203" pitchFamily="34" charset="0"/>
                <a:ea typeface="Segoe UI" panose="020B0502040204020203" pitchFamily="34" charset="0"/>
                <a:cs typeface="Segoe UI" panose="020B0502040204020203" pitchFamily="34" charset="0"/>
              </a:rPr>
              <a:t>     Audio PA and Intercom    Emergency Intercom and Help Point 		Intercom </a:t>
            </a:r>
          </a:p>
        </p:txBody>
      </p:sp>
      <p:sp>
        <p:nvSpPr>
          <p:cNvPr id="8" name="正方形/長方形 5">
            <a:extLst>
              <a:ext uri="{FF2B5EF4-FFF2-40B4-BE49-F238E27FC236}">
                <a16:creationId xmlns="" xmlns:a16="http://schemas.microsoft.com/office/drawing/2014/main" id="{1EE3D744-7763-4877-9609-07727F178FDA}"/>
              </a:ext>
            </a:extLst>
          </p:cNvPr>
          <p:cNvSpPr/>
          <p:nvPr/>
        </p:nvSpPr>
        <p:spPr>
          <a:xfrm>
            <a:off x="0" y="656162"/>
            <a:ext cx="4968000" cy="889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2" name="Picture 2">
            <a:extLst>
              <a:ext uri="{FF2B5EF4-FFF2-40B4-BE49-F238E27FC236}">
                <a16:creationId xmlns="" xmlns:a16="http://schemas.microsoft.com/office/drawing/2014/main" id="{11162F88-BEC6-4BA6-BBD7-9D5CF7621C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206" y="1574717"/>
            <a:ext cx="3048999" cy="4573498"/>
          </a:xfrm>
          <a:prstGeom prst="rect">
            <a:avLst/>
          </a:prstGeom>
        </p:spPr>
      </p:pic>
      <p:sp>
        <p:nvSpPr>
          <p:cNvPr id="10" name="テキスト ボックス 3">
            <a:extLst>
              <a:ext uri="{FF2B5EF4-FFF2-40B4-BE49-F238E27FC236}">
                <a16:creationId xmlns="" xmlns:a16="http://schemas.microsoft.com/office/drawing/2014/main" id="{99C6C1D8-8C26-43EE-82F9-50139B8BEE33}"/>
              </a:ext>
            </a:extLst>
          </p:cNvPr>
          <p:cNvSpPr txBox="1"/>
          <p:nvPr/>
        </p:nvSpPr>
        <p:spPr>
          <a:xfrm>
            <a:off x="4529" y="0"/>
            <a:ext cx="12182941" cy="584775"/>
          </a:xfrm>
          <a:prstGeom prst="rect">
            <a:avLst/>
          </a:prstGeom>
          <a:noFill/>
        </p:spPr>
        <p:txBody>
          <a:bodyPr wrap="square" rtlCol="0">
            <a:spAutoFit/>
          </a:bodyPr>
          <a:lstStyle/>
          <a:p>
            <a:r>
              <a:rPr lang="en-US" altLang="ja-JP" sz="3200" b="1" dirty="0">
                <a:latin typeface="Segoe UI" panose="020B0502040204020203" pitchFamily="34" charset="0"/>
                <a:ea typeface="Segoe UI" panose="020B0502040204020203" pitchFamily="34" charset="0"/>
                <a:cs typeface="Segoe UI" panose="020B0502040204020203" pitchFamily="34" charset="0"/>
              </a:rPr>
              <a:t>Example of a </a:t>
            </a:r>
            <a:r>
              <a:rPr lang="en-US" altLang="ja-JP" sz="3200" b="1" dirty="0" smtClean="0">
                <a:latin typeface="Segoe UI" panose="020B0502040204020203" pitchFamily="34" charset="0"/>
                <a:ea typeface="Segoe UI" panose="020B0502040204020203" pitchFamily="34" charset="0"/>
                <a:cs typeface="Segoe UI" panose="020B0502040204020203" pitchFamily="34" charset="0"/>
              </a:rPr>
              <a:t>Multimedia </a:t>
            </a:r>
            <a:r>
              <a:rPr lang="en-US" altLang="ja-JP" sz="3200" b="1" dirty="0">
                <a:latin typeface="Segoe UI" panose="020B0502040204020203" pitchFamily="34" charset="0"/>
                <a:ea typeface="Segoe UI" panose="020B0502040204020203" pitchFamily="34" charset="0"/>
                <a:cs typeface="Segoe UI" panose="020B0502040204020203" pitchFamily="34" charset="0"/>
              </a:rPr>
              <a:t>Service: Hearing Loop 2/2</a:t>
            </a:r>
            <a:endParaRPr lang="ja-JP" altLang="en-US" sz="3100" dirty="0">
              <a:latin typeface="Segoe UI" panose="020B0502040204020203" pitchFamily="34" charset="0"/>
              <a:cs typeface="Segoe UI" panose="020B0502040204020203" pitchFamily="34" charset="0"/>
            </a:endParaRPr>
          </a:p>
        </p:txBody>
      </p:sp>
      <p:pic>
        <p:nvPicPr>
          <p:cNvPr id="9" name="図 2" descr="D:\ume\走り装置\70 WCRR2019実施本部\work space\01 論文関係\CallForPapers\WCRR2019_logo[FINAL]_拡大_背景透過_72.png"/>
          <p:cNvPicPr>
            <a:picLocks noChangeAspect="1"/>
          </p:cNvPicPr>
          <p:nvPr/>
        </p:nvPicPr>
        <p:blipFill rotWithShape="1">
          <a:blip r:embed="rId5" cstate="print">
            <a:extLst>
              <a:ext uri="{28A0092B-C50C-407E-A947-70E740481C1C}">
                <a14:useLocalDpi xmlns:a14="http://schemas.microsoft.com/office/drawing/2010/main" val="0"/>
              </a:ext>
            </a:extLst>
          </a:blip>
          <a:srcRect t="14738" r="12182"/>
          <a:stretch/>
        </p:blipFill>
        <p:spPr bwMode="auto">
          <a:xfrm>
            <a:off x="11168126" y="48768"/>
            <a:ext cx="969010" cy="723784"/>
          </a:xfrm>
          <a:prstGeom prst="rect">
            <a:avLst/>
          </a:prstGeom>
          <a:noFill/>
          <a:ln>
            <a:noFill/>
          </a:ln>
        </p:spPr>
      </p:pic>
    </p:spTree>
    <p:extLst>
      <p:ext uri="{BB962C8B-B14F-4D97-AF65-F5344CB8AC3E}">
        <p14:creationId xmlns:p14="http://schemas.microsoft.com/office/powerpoint/2010/main" val="159140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TotalTime>
  <Words>891</Words>
  <Application>Microsoft Office PowerPoint</Application>
  <PresentationFormat>Widescreen</PresentationFormat>
  <Paragraphs>75</Paragraphs>
  <Slides>6</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vt:i4>
      </vt:variant>
    </vt:vector>
  </HeadingPairs>
  <TitlesOfParts>
    <vt:vector size="13" baseType="lpstr">
      <vt:lpstr>MS PGothic</vt:lpstr>
      <vt:lpstr>Arial</vt:lpstr>
      <vt:lpstr>Calibri</vt:lpstr>
      <vt:lpstr>Calibri Light</vt:lpstr>
      <vt:lpstr>Segoe UI</vt:lpstr>
      <vt:lpstr>Wingdings</vt:lpstr>
      <vt:lpstr>Office テーマ</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yasuhiro umehara</dc:creator>
  <cp:lastModifiedBy>Davide Amato</cp:lastModifiedBy>
  <cp:revision>44</cp:revision>
  <cp:lastPrinted>2019-10-29T06:12:05Z</cp:lastPrinted>
  <dcterms:created xsi:type="dcterms:W3CDTF">2019-06-06T05:37:40Z</dcterms:created>
  <dcterms:modified xsi:type="dcterms:W3CDTF">2019-11-07T13:18:38Z</dcterms:modified>
</cp:coreProperties>
</file>